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83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2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2D279-8A8F-3E4E-98CC-BE483640A2BF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E7D87-4879-334C-9DB6-8A24667A9B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5141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CCD58-7501-F644-A91B-9D790DE0151B}" type="slidenum">
              <a:rPr lang="es-ES"/>
              <a:pPr/>
              <a:t>3</a:t>
            </a:fld>
            <a:endParaRPr lang="es-ES" dirty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2865B-1A69-3442-A8A9-60E00106665F}" type="slidenum">
              <a:rPr lang="es-ES"/>
              <a:pPr/>
              <a:t>5</a:t>
            </a:fld>
            <a:endParaRPr lang="es-ES" dirty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0893F-CEFA-504E-A5C6-BB9931106314}" type="slidenum">
              <a:rPr lang="es-ES"/>
              <a:pPr/>
              <a:t>6</a:t>
            </a:fld>
            <a:endParaRPr lang="es-ES" dirty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745AA-D4F0-5E4C-A123-3EF329DAD2A6}" type="slidenum">
              <a:rPr lang="es-ES"/>
              <a:pPr/>
              <a:t>10</a:t>
            </a:fld>
            <a:endParaRPr lang="es-ES" dirty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246EFA-C45D-7244-95FD-E577D6408F10}" type="slidenum">
              <a:rPr lang="es-ES"/>
              <a:pPr/>
              <a:t>15</a:t>
            </a:fld>
            <a:endParaRPr lang="es-ES" dirty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30A20-211D-2940-BE4F-52FA5DE9A18C}" type="slidenum">
              <a:rPr lang="es-ES"/>
              <a:pPr/>
              <a:t>19</a:t>
            </a:fld>
            <a:endParaRPr lang="es-ES" dirty="0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E0391-6C32-284B-B6D8-57C550FA38CF}" type="slidenum">
              <a:rPr lang="es-ES"/>
              <a:pPr/>
              <a:t>20</a:t>
            </a:fld>
            <a:endParaRPr lang="es-ES" dirty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3620CF-5150-9D4E-A48C-2802F3375A3B}" type="slidenum">
              <a:rPr lang="es-ES"/>
              <a:pPr/>
              <a:t>21</a:t>
            </a:fld>
            <a:endParaRPr lang="es-ES" dirty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6B8709-A06D-7740-9CEE-9C4156AC83F3}" type="slidenum">
              <a:rPr lang="es-ES"/>
              <a:pPr/>
              <a:t>22</a:t>
            </a:fld>
            <a:endParaRPr lang="es-ES" dirty="0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ágenes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marca de agu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ción con marca de agu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ción con imagen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4A4168D5-BC32-1B48-A77C-FB7E9443193B}" type="datetimeFigureOut">
              <a:rPr lang="es-ES" smtClean="0"/>
              <a:t>30/09/14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DA49F2FA-37E4-1F4F-8F72-834F8FBEBC2E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05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6BCFF"/>
          </a:solidFill>
        </p:spPr>
        <p:txBody>
          <a:bodyPr/>
          <a:lstStyle/>
          <a:p>
            <a:pPr algn="r"/>
            <a:r>
              <a:rPr lang="es-MX"/>
              <a:t>Modelo de gestión</a:t>
            </a:r>
            <a:endParaRPr lang="es-E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785102" y="1536444"/>
            <a:ext cx="7772400" cy="465037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endParaRPr lang="es-MX" sz="1800" dirty="0"/>
          </a:p>
          <a:p>
            <a:pPr>
              <a:lnSpc>
                <a:spcPct val="80000"/>
              </a:lnSpc>
            </a:pPr>
            <a:r>
              <a:rPr lang="es-MX" dirty="0"/>
              <a:t>Los proyectos transversales cruzan la estructura sectorial, en las áreas pertinentes.</a:t>
            </a:r>
          </a:p>
          <a:p>
            <a:pPr>
              <a:lnSpc>
                <a:spcPct val="80000"/>
              </a:lnSpc>
            </a:pPr>
            <a:r>
              <a:rPr lang="es-MX" dirty="0"/>
              <a:t>Se operan y se gestionan por </a:t>
            </a:r>
            <a:r>
              <a:rPr lang="es-MX" i="1" dirty="0"/>
              <a:t>proyect o case managment</a:t>
            </a:r>
            <a:r>
              <a:rPr lang="es-MX" dirty="0"/>
              <a:t> con un órgano responsable de su seguimiento</a:t>
            </a:r>
          </a:p>
          <a:p>
            <a:pPr>
              <a:lnSpc>
                <a:spcPct val="80000"/>
              </a:lnSpc>
            </a:pPr>
            <a:r>
              <a:rPr lang="es-MX" dirty="0"/>
              <a:t>Utilizan los recursos de las áreas pertinentes de la estructura vertical. </a:t>
            </a:r>
          </a:p>
          <a:p>
            <a:pPr>
              <a:lnSpc>
                <a:spcPct val="80000"/>
              </a:lnSpc>
            </a:pPr>
            <a:r>
              <a:rPr lang="es-MX" dirty="0"/>
              <a:t>Implican un esfuerzo de apertura y cooperación</a:t>
            </a:r>
          </a:p>
          <a:p>
            <a:pPr>
              <a:lnSpc>
                <a:spcPct val="80000"/>
              </a:lnSpc>
            </a:pPr>
            <a:r>
              <a:rPr lang="es-MX" dirty="0"/>
              <a:t>Requieren una supervisión cercana del desempeño de los programas </a:t>
            </a:r>
          </a:p>
          <a:p>
            <a:pPr>
              <a:lnSpc>
                <a:spcPct val="80000"/>
              </a:lnSpc>
            </a:pPr>
            <a:r>
              <a:rPr lang="es-MX" dirty="0"/>
              <a:t>Se administran de acuerdo a un sistemas de indicadores de seguimiento y evaluación; alineados a principios como: participación social, equidad, eficiencia, gobernanza. </a:t>
            </a:r>
          </a:p>
          <a:p>
            <a:pPr>
              <a:lnSpc>
                <a:spcPct val="80000"/>
              </a:lnSpc>
            </a:pPr>
            <a:r>
              <a:rPr lang="es-MX" dirty="0"/>
              <a:t>Para asegurar la cooperación es necesario que estén encabezados por  responsables del más alto nivel en la estructura orgánica del gobierno (preferiblemente secretarios</a:t>
            </a:r>
          </a:p>
          <a:p>
            <a:pPr>
              <a:lnSpc>
                <a:spcPct val="80000"/>
              </a:lnSpc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3571821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6BCFF"/>
          </a:solidFill>
        </p:spPr>
        <p:txBody>
          <a:bodyPr/>
          <a:lstStyle/>
          <a:p>
            <a:pPr algn="r"/>
            <a:r>
              <a:rPr lang="es-MX"/>
              <a:t>Modelo de gestión</a:t>
            </a:r>
            <a:endParaRPr lang="es-E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s-MX" sz="2400" dirty="0">
                <a:latin typeface="Tahoma" charset="0"/>
              </a:rPr>
              <a:t>Los proyectos se integran: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s-MX" sz="2400" dirty="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s-MX" sz="2400" dirty="0">
                <a:latin typeface="Tahoma" charset="0"/>
              </a:rPr>
              <a:t>El contexto de la estructura vertical (en cuanto acciones concretas)</a:t>
            </a:r>
          </a:p>
          <a:p>
            <a:pPr lvl="1" eaLnBrk="1" hangingPunct="1">
              <a:lnSpc>
                <a:spcPct val="80000"/>
              </a:lnSpc>
            </a:pPr>
            <a:r>
              <a:rPr lang="es-MX" sz="2400" dirty="0">
                <a:latin typeface="Tahoma" charset="0"/>
              </a:rPr>
              <a:t>En el contexto de los proyectos, en cuanto a sus objetivos y metas.</a:t>
            </a:r>
          </a:p>
          <a:p>
            <a:pPr lvl="1" eaLnBrk="1" hangingPunct="1">
              <a:lnSpc>
                <a:spcPct val="80000"/>
              </a:lnSpc>
            </a:pPr>
            <a:r>
              <a:rPr lang="es-MX" sz="2400" dirty="0">
                <a:latin typeface="Tahoma" charset="0"/>
              </a:rPr>
              <a:t>En el contexto de la transversalidad de los principios de gobierno (en cuanto a la forma como son realizados)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s-MX" sz="2400" dirty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s-MX" sz="2400" dirty="0">
                <a:latin typeface="Tahoma" charset="0"/>
              </a:rPr>
              <a:t>Los proyectos se evalúan en un mismo tablero de control</a:t>
            </a:r>
            <a:endParaRPr lang="es-ES" sz="2400" dirty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endParaRPr lang="es-ES" sz="28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493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04813"/>
            <a:ext cx="7772400" cy="3603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MX" sz="2400" b="1" smtClean="0">
                <a:ea typeface="+mj-ea"/>
              </a:rPr>
              <a:t>INTEGRACION DE CONGLOMERADOS Y PROGRAMAS DE POLITICA</a:t>
            </a:r>
            <a:endParaRPr lang="es-ES" sz="2400" b="1" dirty="0" smtClean="0">
              <a:ea typeface="+mj-ea"/>
            </a:endParaRP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827088" y="1052513"/>
            <a:ext cx="3600450" cy="2255837"/>
            <a:chOff x="567" y="981"/>
            <a:chExt cx="2268" cy="1421"/>
          </a:xfrm>
        </p:grpSpPr>
        <p:grpSp>
          <p:nvGrpSpPr>
            <p:cNvPr id="11299" name="Group 4"/>
            <p:cNvGrpSpPr>
              <a:grpSpLocks/>
            </p:cNvGrpSpPr>
            <p:nvPr/>
          </p:nvGrpSpPr>
          <p:grpSpPr bwMode="auto">
            <a:xfrm>
              <a:off x="567" y="981"/>
              <a:ext cx="907" cy="1421"/>
              <a:chOff x="567" y="981"/>
              <a:chExt cx="1043" cy="1421"/>
            </a:xfrm>
          </p:grpSpPr>
          <p:sp>
            <p:nvSpPr>
              <p:cNvPr id="11325" name="Text Box 5"/>
              <p:cNvSpPr txBox="1">
                <a:spLocks noChangeArrowheads="1"/>
              </p:cNvSpPr>
              <p:nvPr/>
            </p:nvSpPr>
            <p:spPr bwMode="auto">
              <a:xfrm>
                <a:off x="567" y="981"/>
                <a:ext cx="1043" cy="179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MX" sz="1200" b="1" dirty="0">
                    <a:latin typeface="Goudy Old Style"/>
                  </a:rPr>
                  <a:t>PROPUESTAS</a:t>
                </a:r>
                <a:endParaRPr lang="es-ES" sz="1200" b="1" dirty="0">
                  <a:latin typeface="Goudy Old Style"/>
                </a:endParaRPr>
              </a:p>
            </p:txBody>
          </p:sp>
          <p:sp>
            <p:nvSpPr>
              <p:cNvPr id="11326" name="Text Box 6"/>
              <p:cNvSpPr txBox="1">
                <a:spLocks noChangeArrowheads="1"/>
              </p:cNvSpPr>
              <p:nvPr/>
            </p:nvSpPr>
            <p:spPr bwMode="auto">
              <a:xfrm>
                <a:off x="567" y="1153"/>
                <a:ext cx="1043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27" name="Text Box 7"/>
              <p:cNvSpPr txBox="1">
                <a:spLocks noChangeArrowheads="1"/>
              </p:cNvSpPr>
              <p:nvPr/>
            </p:nvSpPr>
            <p:spPr bwMode="auto">
              <a:xfrm>
                <a:off x="567" y="1335"/>
                <a:ext cx="1043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28" name="Text Box 8"/>
              <p:cNvSpPr txBox="1">
                <a:spLocks noChangeArrowheads="1"/>
              </p:cNvSpPr>
              <p:nvPr/>
            </p:nvSpPr>
            <p:spPr bwMode="auto">
              <a:xfrm>
                <a:off x="567" y="1509"/>
                <a:ext cx="1043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29" name="Text Box 9"/>
              <p:cNvSpPr txBox="1">
                <a:spLocks noChangeArrowheads="1"/>
              </p:cNvSpPr>
              <p:nvPr/>
            </p:nvSpPr>
            <p:spPr bwMode="auto">
              <a:xfrm>
                <a:off x="567" y="1688"/>
                <a:ext cx="1043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30" name="Text Box 10"/>
              <p:cNvSpPr txBox="1">
                <a:spLocks noChangeArrowheads="1"/>
              </p:cNvSpPr>
              <p:nvPr/>
            </p:nvSpPr>
            <p:spPr bwMode="auto">
              <a:xfrm>
                <a:off x="567" y="1861"/>
                <a:ext cx="1043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31" name="Text Box 11"/>
              <p:cNvSpPr txBox="1">
                <a:spLocks noChangeArrowheads="1"/>
              </p:cNvSpPr>
              <p:nvPr/>
            </p:nvSpPr>
            <p:spPr bwMode="auto">
              <a:xfrm>
                <a:off x="567" y="2042"/>
                <a:ext cx="1043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32" name="Text Box 12"/>
              <p:cNvSpPr txBox="1">
                <a:spLocks noChangeArrowheads="1"/>
              </p:cNvSpPr>
              <p:nvPr/>
            </p:nvSpPr>
            <p:spPr bwMode="auto">
              <a:xfrm>
                <a:off x="567" y="2223"/>
                <a:ext cx="1043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</p:grpSp>
        <p:sp>
          <p:nvSpPr>
            <p:cNvPr id="11300" name="Text Box 13"/>
            <p:cNvSpPr txBox="1">
              <a:spLocks noChangeArrowheads="1"/>
            </p:cNvSpPr>
            <p:nvPr/>
          </p:nvSpPr>
          <p:spPr bwMode="auto">
            <a:xfrm>
              <a:off x="1474" y="981"/>
              <a:ext cx="1361" cy="179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MX" sz="1200" b="1" dirty="0">
                  <a:latin typeface="Goudy Old Style"/>
                </a:rPr>
                <a:t>AREAS</a:t>
              </a:r>
              <a:endParaRPr lang="es-ES" sz="1200" b="1" dirty="0">
                <a:latin typeface="Goudy Old Style"/>
              </a:endParaRPr>
            </a:p>
          </p:txBody>
        </p:sp>
        <p:grpSp>
          <p:nvGrpSpPr>
            <p:cNvPr id="11301" name="Group 14"/>
            <p:cNvGrpSpPr>
              <a:grpSpLocks/>
            </p:cNvGrpSpPr>
            <p:nvPr/>
          </p:nvGrpSpPr>
          <p:grpSpPr bwMode="auto">
            <a:xfrm>
              <a:off x="1474" y="1153"/>
              <a:ext cx="453" cy="1249"/>
              <a:chOff x="1474" y="1153"/>
              <a:chExt cx="907" cy="1249"/>
            </a:xfrm>
          </p:grpSpPr>
          <p:sp>
            <p:nvSpPr>
              <p:cNvPr id="11318" name="Text Box 15"/>
              <p:cNvSpPr txBox="1">
                <a:spLocks noChangeArrowheads="1"/>
              </p:cNvSpPr>
              <p:nvPr/>
            </p:nvSpPr>
            <p:spPr bwMode="auto">
              <a:xfrm>
                <a:off x="1474" y="1153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19" name="Text Box 16"/>
              <p:cNvSpPr txBox="1">
                <a:spLocks noChangeArrowheads="1"/>
              </p:cNvSpPr>
              <p:nvPr/>
            </p:nvSpPr>
            <p:spPr bwMode="auto">
              <a:xfrm>
                <a:off x="1474" y="1335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20" name="Text Box 17"/>
              <p:cNvSpPr txBox="1">
                <a:spLocks noChangeArrowheads="1"/>
              </p:cNvSpPr>
              <p:nvPr/>
            </p:nvSpPr>
            <p:spPr bwMode="auto">
              <a:xfrm>
                <a:off x="1474" y="1509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21" name="Text Box 18"/>
              <p:cNvSpPr txBox="1">
                <a:spLocks noChangeArrowheads="1"/>
              </p:cNvSpPr>
              <p:nvPr/>
            </p:nvSpPr>
            <p:spPr bwMode="auto">
              <a:xfrm>
                <a:off x="1474" y="1688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22" name="Text Box 19"/>
              <p:cNvSpPr txBox="1">
                <a:spLocks noChangeArrowheads="1"/>
              </p:cNvSpPr>
              <p:nvPr/>
            </p:nvSpPr>
            <p:spPr bwMode="auto">
              <a:xfrm>
                <a:off x="1474" y="1861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23" name="Text Box 20"/>
              <p:cNvSpPr txBox="1">
                <a:spLocks noChangeArrowheads="1"/>
              </p:cNvSpPr>
              <p:nvPr/>
            </p:nvSpPr>
            <p:spPr bwMode="auto">
              <a:xfrm>
                <a:off x="1474" y="2042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24" name="Text Box 21"/>
              <p:cNvSpPr txBox="1">
                <a:spLocks noChangeArrowheads="1"/>
              </p:cNvSpPr>
              <p:nvPr/>
            </p:nvSpPr>
            <p:spPr bwMode="auto">
              <a:xfrm>
                <a:off x="1474" y="2223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</p:grpSp>
        <p:grpSp>
          <p:nvGrpSpPr>
            <p:cNvPr id="11302" name="Group 22"/>
            <p:cNvGrpSpPr>
              <a:grpSpLocks/>
            </p:cNvGrpSpPr>
            <p:nvPr/>
          </p:nvGrpSpPr>
          <p:grpSpPr bwMode="auto">
            <a:xfrm>
              <a:off x="1927" y="1153"/>
              <a:ext cx="453" cy="1249"/>
              <a:chOff x="1474" y="1153"/>
              <a:chExt cx="907" cy="1249"/>
            </a:xfrm>
          </p:grpSpPr>
          <p:sp>
            <p:nvSpPr>
              <p:cNvPr id="11311" name="Text Box 23"/>
              <p:cNvSpPr txBox="1">
                <a:spLocks noChangeArrowheads="1"/>
              </p:cNvSpPr>
              <p:nvPr/>
            </p:nvSpPr>
            <p:spPr bwMode="auto">
              <a:xfrm>
                <a:off x="1474" y="1153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12" name="Text Box 24"/>
              <p:cNvSpPr txBox="1">
                <a:spLocks noChangeArrowheads="1"/>
              </p:cNvSpPr>
              <p:nvPr/>
            </p:nvSpPr>
            <p:spPr bwMode="auto">
              <a:xfrm>
                <a:off x="1474" y="1335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13" name="Text Box 25"/>
              <p:cNvSpPr txBox="1">
                <a:spLocks noChangeArrowheads="1"/>
              </p:cNvSpPr>
              <p:nvPr/>
            </p:nvSpPr>
            <p:spPr bwMode="auto">
              <a:xfrm>
                <a:off x="1474" y="1509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14" name="Text Box 26"/>
              <p:cNvSpPr txBox="1">
                <a:spLocks noChangeArrowheads="1"/>
              </p:cNvSpPr>
              <p:nvPr/>
            </p:nvSpPr>
            <p:spPr bwMode="auto">
              <a:xfrm>
                <a:off x="1474" y="1688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15" name="Text Box 27"/>
              <p:cNvSpPr txBox="1">
                <a:spLocks noChangeArrowheads="1"/>
              </p:cNvSpPr>
              <p:nvPr/>
            </p:nvSpPr>
            <p:spPr bwMode="auto">
              <a:xfrm>
                <a:off x="1474" y="1861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16" name="Text Box 28"/>
              <p:cNvSpPr txBox="1">
                <a:spLocks noChangeArrowheads="1"/>
              </p:cNvSpPr>
              <p:nvPr/>
            </p:nvSpPr>
            <p:spPr bwMode="auto">
              <a:xfrm>
                <a:off x="1474" y="2042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17" name="Text Box 29"/>
              <p:cNvSpPr txBox="1">
                <a:spLocks noChangeArrowheads="1"/>
              </p:cNvSpPr>
              <p:nvPr/>
            </p:nvSpPr>
            <p:spPr bwMode="auto">
              <a:xfrm>
                <a:off x="1474" y="2223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</p:grpSp>
        <p:grpSp>
          <p:nvGrpSpPr>
            <p:cNvPr id="11303" name="Group 30"/>
            <p:cNvGrpSpPr>
              <a:grpSpLocks/>
            </p:cNvGrpSpPr>
            <p:nvPr/>
          </p:nvGrpSpPr>
          <p:grpSpPr bwMode="auto">
            <a:xfrm>
              <a:off x="2382" y="1153"/>
              <a:ext cx="453" cy="1249"/>
              <a:chOff x="1474" y="1153"/>
              <a:chExt cx="907" cy="1249"/>
            </a:xfrm>
          </p:grpSpPr>
          <p:sp>
            <p:nvSpPr>
              <p:cNvPr id="11304" name="Text Box 31"/>
              <p:cNvSpPr txBox="1">
                <a:spLocks noChangeArrowheads="1"/>
              </p:cNvSpPr>
              <p:nvPr/>
            </p:nvSpPr>
            <p:spPr bwMode="auto">
              <a:xfrm>
                <a:off x="1474" y="1153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05" name="Text Box 32"/>
              <p:cNvSpPr txBox="1">
                <a:spLocks noChangeArrowheads="1"/>
              </p:cNvSpPr>
              <p:nvPr/>
            </p:nvSpPr>
            <p:spPr bwMode="auto">
              <a:xfrm>
                <a:off x="1474" y="1335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06" name="Text Box 33"/>
              <p:cNvSpPr txBox="1">
                <a:spLocks noChangeArrowheads="1"/>
              </p:cNvSpPr>
              <p:nvPr/>
            </p:nvSpPr>
            <p:spPr bwMode="auto">
              <a:xfrm>
                <a:off x="1474" y="1509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07" name="Text Box 34"/>
              <p:cNvSpPr txBox="1">
                <a:spLocks noChangeArrowheads="1"/>
              </p:cNvSpPr>
              <p:nvPr/>
            </p:nvSpPr>
            <p:spPr bwMode="auto">
              <a:xfrm>
                <a:off x="1474" y="1688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08" name="Text Box 35"/>
              <p:cNvSpPr txBox="1">
                <a:spLocks noChangeArrowheads="1"/>
              </p:cNvSpPr>
              <p:nvPr/>
            </p:nvSpPr>
            <p:spPr bwMode="auto">
              <a:xfrm>
                <a:off x="1474" y="1861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09" name="Text Box 36"/>
              <p:cNvSpPr txBox="1">
                <a:spLocks noChangeArrowheads="1"/>
              </p:cNvSpPr>
              <p:nvPr/>
            </p:nvSpPr>
            <p:spPr bwMode="auto">
              <a:xfrm>
                <a:off x="1474" y="2042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  <p:sp>
            <p:nvSpPr>
              <p:cNvPr id="11310" name="Text Box 37"/>
              <p:cNvSpPr txBox="1">
                <a:spLocks noChangeArrowheads="1"/>
              </p:cNvSpPr>
              <p:nvPr/>
            </p:nvSpPr>
            <p:spPr bwMode="auto">
              <a:xfrm>
                <a:off x="1474" y="2223"/>
                <a:ext cx="907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s-ES" sz="1200" dirty="0">
                  <a:latin typeface="Goudy Old Style"/>
                </a:endParaRPr>
              </a:p>
            </p:txBody>
          </p:sp>
        </p:grpSp>
      </p:grpSp>
      <p:grpSp>
        <p:nvGrpSpPr>
          <p:cNvPr id="11268" name="Group 38"/>
          <p:cNvGrpSpPr>
            <a:grpSpLocks/>
          </p:cNvGrpSpPr>
          <p:nvPr/>
        </p:nvGrpSpPr>
        <p:grpSpPr bwMode="auto">
          <a:xfrm>
            <a:off x="5651500" y="1052513"/>
            <a:ext cx="2592388" cy="2590800"/>
            <a:chOff x="3560" y="663"/>
            <a:chExt cx="1633" cy="1632"/>
          </a:xfrm>
        </p:grpSpPr>
        <p:sp>
          <p:nvSpPr>
            <p:cNvPr id="11287" name="Oval 39"/>
            <p:cNvSpPr>
              <a:spLocks noChangeArrowheads="1"/>
            </p:cNvSpPr>
            <p:nvPr/>
          </p:nvSpPr>
          <p:spPr bwMode="auto">
            <a:xfrm rot="5400000">
              <a:off x="3561" y="662"/>
              <a:ext cx="1632" cy="163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11288" name="Line 40"/>
            <p:cNvSpPr>
              <a:spLocks noChangeShapeType="1"/>
            </p:cNvSpPr>
            <p:nvPr/>
          </p:nvSpPr>
          <p:spPr bwMode="auto">
            <a:xfrm rot="9720000">
              <a:off x="4380" y="1356"/>
              <a:ext cx="79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1289" name="Line 41"/>
            <p:cNvSpPr>
              <a:spLocks noChangeShapeType="1"/>
            </p:cNvSpPr>
            <p:nvPr/>
          </p:nvSpPr>
          <p:spPr bwMode="auto">
            <a:xfrm rot="-7560000">
              <a:off x="4226" y="1811"/>
              <a:ext cx="79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1290" name="Line 42"/>
            <p:cNvSpPr>
              <a:spLocks noChangeShapeType="1"/>
            </p:cNvSpPr>
            <p:nvPr/>
          </p:nvSpPr>
          <p:spPr bwMode="auto">
            <a:xfrm rot="-3240000">
              <a:off x="3722" y="1804"/>
              <a:ext cx="8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1291" name="Line 43"/>
            <p:cNvSpPr>
              <a:spLocks noChangeShapeType="1"/>
            </p:cNvSpPr>
            <p:nvPr/>
          </p:nvSpPr>
          <p:spPr bwMode="auto">
            <a:xfrm rot="1080000">
              <a:off x="3590" y="1346"/>
              <a:ext cx="8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1292" name="Line 44"/>
            <p:cNvSpPr>
              <a:spLocks noChangeShapeType="1"/>
            </p:cNvSpPr>
            <p:nvPr/>
          </p:nvSpPr>
          <p:spPr bwMode="auto">
            <a:xfrm rot="5400000">
              <a:off x="4016" y="1027"/>
              <a:ext cx="7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1293" name="Oval 45"/>
            <p:cNvSpPr>
              <a:spLocks noChangeArrowheads="1"/>
            </p:cNvSpPr>
            <p:nvPr/>
          </p:nvSpPr>
          <p:spPr bwMode="auto">
            <a:xfrm>
              <a:off x="4127" y="1323"/>
              <a:ext cx="499" cy="31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MX" sz="1200" b="1" dirty="0">
                  <a:latin typeface="Goudy Old Style"/>
                </a:rPr>
                <a:t>Infancia</a:t>
              </a:r>
              <a:endParaRPr lang="es-ES" sz="1200" b="1" dirty="0">
                <a:latin typeface="Goudy Old Style"/>
              </a:endParaRPr>
            </a:p>
          </p:txBody>
        </p:sp>
        <p:sp>
          <p:nvSpPr>
            <p:cNvPr id="11294" name="Text Box 46"/>
            <p:cNvSpPr txBox="1">
              <a:spLocks noChangeArrowheads="1"/>
            </p:cNvSpPr>
            <p:nvPr/>
          </p:nvSpPr>
          <p:spPr bwMode="auto">
            <a:xfrm>
              <a:off x="3881" y="980"/>
              <a:ext cx="3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MX" sz="1000" dirty="0">
                  <a:latin typeface="Goudy Old Style"/>
                </a:rPr>
                <a:t>SALUD</a:t>
              </a:r>
              <a:endParaRPr lang="es-ES" sz="1000" dirty="0">
                <a:latin typeface="Goudy Old Style"/>
              </a:endParaRPr>
            </a:p>
          </p:txBody>
        </p:sp>
        <p:sp>
          <p:nvSpPr>
            <p:cNvPr id="11295" name="Text Box 47"/>
            <p:cNvSpPr txBox="1">
              <a:spLocks noChangeArrowheads="1"/>
            </p:cNvSpPr>
            <p:nvPr/>
          </p:nvSpPr>
          <p:spPr bwMode="auto">
            <a:xfrm>
              <a:off x="4419" y="1007"/>
              <a:ext cx="59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MX" sz="1000" dirty="0">
                  <a:latin typeface="Goudy Old Style"/>
                </a:rPr>
                <a:t>EDUCACIÓN</a:t>
              </a:r>
              <a:endParaRPr lang="es-ES" sz="1000" dirty="0">
                <a:latin typeface="Goudy Old Style"/>
              </a:endParaRPr>
            </a:p>
          </p:txBody>
        </p:sp>
        <p:sp>
          <p:nvSpPr>
            <p:cNvPr id="11296" name="Text Box 48"/>
            <p:cNvSpPr txBox="1">
              <a:spLocks noChangeArrowheads="1"/>
            </p:cNvSpPr>
            <p:nvPr/>
          </p:nvSpPr>
          <p:spPr bwMode="auto">
            <a:xfrm>
              <a:off x="4516" y="1552"/>
              <a:ext cx="67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MX" sz="1000" dirty="0">
                  <a:latin typeface="Goudy Old Style"/>
                </a:rPr>
                <a:t>TIEMPO LIBRE</a:t>
              </a:r>
              <a:endParaRPr lang="es-ES" sz="1000" dirty="0">
                <a:latin typeface="Goudy Old Style"/>
              </a:endParaRPr>
            </a:p>
          </p:txBody>
        </p:sp>
        <p:sp>
          <p:nvSpPr>
            <p:cNvPr id="11297" name="Text Box 49"/>
            <p:cNvSpPr txBox="1">
              <a:spLocks noChangeArrowheads="1"/>
            </p:cNvSpPr>
            <p:nvPr/>
          </p:nvSpPr>
          <p:spPr bwMode="auto">
            <a:xfrm>
              <a:off x="4045" y="1896"/>
              <a:ext cx="62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MX" sz="1000" dirty="0">
                  <a:latin typeface="Goudy Old Style"/>
                </a:rPr>
                <a:t>TRANSPORTE</a:t>
              </a:r>
              <a:endParaRPr lang="es-ES" sz="1000" dirty="0">
                <a:latin typeface="Goudy Old Style"/>
              </a:endParaRPr>
            </a:p>
          </p:txBody>
        </p:sp>
        <p:sp>
          <p:nvSpPr>
            <p:cNvPr id="11298" name="Text Box 50"/>
            <p:cNvSpPr txBox="1">
              <a:spLocks noChangeArrowheads="1"/>
            </p:cNvSpPr>
            <p:nvPr/>
          </p:nvSpPr>
          <p:spPr bwMode="auto">
            <a:xfrm>
              <a:off x="3654" y="1479"/>
              <a:ext cx="43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MX" sz="1000" dirty="0">
                  <a:latin typeface="Goudy Old Style"/>
                </a:rPr>
                <a:t>APOYOS</a:t>
              </a:r>
            </a:p>
            <a:p>
              <a:pPr eaLnBrk="1" hangingPunct="1"/>
              <a:r>
                <a:rPr lang="es-MX" sz="1000" dirty="0">
                  <a:latin typeface="Goudy Old Style"/>
                </a:rPr>
                <a:t>FAMILIA</a:t>
              </a:r>
              <a:endParaRPr lang="es-ES" sz="1000" dirty="0">
                <a:latin typeface="Goudy Old Style"/>
              </a:endParaRPr>
            </a:p>
          </p:txBody>
        </p:sp>
      </p:grpSp>
      <p:grpSp>
        <p:nvGrpSpPr>
          <p:cNvPr id="11269" name="Group 51"/>
          <p:cNvGrpSpPr>
            <a:grpSpLocks/>
          </p:cNvGrpSpPr>
          <p:nvPr/>
        </p:nvGrpSpPr>
        <p:grpSpPr bwMode="auto">
          <a:xfrm>
            <a:off x="1490663" y="3641725"/>
            <a:ext cx="3671887" cy="2854325"/>
            <a:chOff x="939" y="2294"/>
            <a:chExt cx="2313" cy="1798"/>
          </a:xfrm>
        </p:grpSpPr>
        <p:sp>
          <p:nvSpPr>
            <p:cNvPr id="11270" name="Oval 52"/>
            <p:cNvSpPr>
              <a:spLocks noChangeArrowheads="1"/>
            </p:cNvSpPr>
            <p:nvPr/>
          </p:nvSpPr>
          <p:spPr bwMode="auto">
            <a:xfrm>
              <a:off x="939" y="2294"/>
              <a:ext cx="2313" cy="179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11271" name="Line 53"/>
            <p:cNvSpPr>
              <a:spLocks noChangeShapeType="1"/>
            </p:cNvSpPr>
            <p:nvPr/>
          </p:nvSpPr>
          <p:spPr bwMode="auto">
            <a:xfrm>
              <a:off x="1574" y="2650"/>
              <a:ext cx="1088" cy="1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1272" name="Oval 54"/>
            <p:cNvSpPr>
              <a:spLocks noChangeArrowheads="1"/>
            </p:cNvSpPr>
            <p:nvPr/>
          </p:nvSpPr>
          <p:spPr bwMode="auto">
            <a:xfrm>
              <a:off x="1224" y="2530"/>
              <a:ext cx="1770" cy="1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11273" name="Line 55"/>
            <p:cNvSpPr>
              <a:spLocks noChangeShapeType="1"/>
            </p:cNvSpPr>
            <p:nvPr/>
          </p:nvSpPr>
          <p:spPr bwMode="auto">
            <a:xfrm flipH="1">
              <a:off x="1574" y="2667"/>
              <a:ext cx="1043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1274" name="Oval 56"/>
            <p:cNvSpPr>
              <a:spLocks noChangeArrowheads="1"/>
            </p:cNvSpPr>
            <p:nvPr/>
          </p:nvSpPr>
          <p:spPr bwMode="auto">
            <a:xfrm>
              <a:off x="1728" y="2913"/>
              <a:ext cx="744" cy="56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MX" sz="1200" b="1" dirty="0">
                  <a:latin typeface="Goudy Old Style"/>
                </a:rPr>
                <a:t>PROGRAMA</a:t>
              </a:r>
              <a:endParaRPr lang="es-ES" sz="1200" b="1" dirty="0">
                <a:latin typeface="Goudy Old Style"/>
              </a:endParaRPr>
            </a:p>
          </p:txBody>
        </p:sp>
        <p:sp>
          <p:nvSpPr>
            <p:cNvPr id="11275" name="Text Box 57"/>
            <p:cNvSpPr txBox="1">
              <a:spLocks noChangeArrowheads="1"/>
            </p:cNvSpPr>
            <p:nvPr/>
          </p:nvSpPr>
          <p:spPr bwMode="auto">
            <a:xfrm>
              <a:off x="1850" y="2614"/>
              <a:ext cx="49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MX" sz="1000" dirty="0">
                  <a:latin typeface="Goudy Old Style"/>
                </a:rPr>
                <a:t>AREAS DE</a:t>
              </a:r>
            </a:p>
            <a:p>
              <a:pPr algn="ctr" eaLnBrk="1" hangingPunct="1"/>
              <a:r>
                <a:rPr lang="es-MX" sz="1000" dirty="0">
                  <a:latin typeface="Goudy Old Style"/>
                </a:rPr>
                <a:t>SERVICIO</a:t>
              </a:r>
              <a:endParaRPr lang="es-ES" sz="1000" dirty="0">
                <a:latin typeface="Goudy Old Style"/>
              </a:endParaRPr>
            </a:p>
          </p:txBody>
        </p:sp>
        <p:sp>
          <p:nvSpPr>
            <p:cNvPr id="11276" name="Text Box 58"/>
            <p:cNvSpPr txBox="1">
              <a:spLocks noChangeArrowheads="1"/>
            </p:cNvSpPr>
            <p:nvPr/>
          </p:nvSpPr>
          <p:spPr bwMode="auto">
            <a:xfrm>
              <a:off x="2572" y="3062"/>
              <a:ext cx="3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MX" sz="1000" dirty="0">
                  <a:latin typeface="Goudy Old Style"/>
                </a:rPr>
                <a:t>XXXXX</a:t>
              </a:r>
            </a:p>
            <a:p>
              <a:pPr algn="ctr" eaLnBrk="1" hangingPunct="1"/>
              <a:r>
                <a:rPr lang="es-MX" sz="1000" dirty="0">
                  <a:latin typeface="Goudy Old Style"/>
                </a:rPr>
                <a:t>XXXXX</a:t>
              </a:r>
              <a:endParaRPr lang="es-ES" sz="1000" dirty="0">
                <a:latin typeface="Goudy Old Style"/>
              </a:endParaRPr>
            </a:p>
          </p:txBody>
        </p:sp>
        <p:sp>
          <p:nvSpPr>
            <p:cNvPr id="11277" name="Text Box 59"/>
            <p:cNvSpPr txBox="1">
              <a:spLocks noChangeArrowheads="1"/>
            </p:cNvSpPr>
            <p:nvPr/>
          </p:nvSpPr>
          <p:spPr bwMode="auto">
            <a:xfrm>
              <a:off x="1831" y="3543"/>
              <a:ext cx="53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MX" sz="1000" dirty="0">
                  <a:latin typeface="Goudy Old Style"/>
                </a:rPr>
                <a:t>RECURSOS</a:t>
              </a:r>
              <a:endParaRPr lang="es-ES" sz="1000" dirty="0">
                <a:latin typeface="Goudy Old Style"/>
              </a:endParaRPr>
            </a:p>
          </p:txBody>
        </p:sp>
        <p:sp>
          <p:nvSpPr>
            <p:cNvPr id="11278" name="Text Box 60"/>
            <p:cNvSpPr txBox="1">
              <a:spLocks noChangeArrowheads="1"/>
            </p:cNvSpPr>
            <p:nvPr/>
          </p:nvSpPr>
          <p:spPr bwMode="auto">
            <a:xfrm>
              <a:off x="1271" y="3122"/>
              <a:ext cx="42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MX" sz="1000" dirty="0">
                  <a:latin typeface="Goudy Old Style"/>
                </a:rPr>
                <a:t>APOYOS</a:t>
              </a:r>
              <a:endParaRPr lang="es-ES" sz="1000" dirty="0">
                <a:latin typeface="Goudy Old Style"/>
              </a:endParaRPr>
            </a:p>
          </p:txBody>
        </p:sp>
        <p:sp>
          <p:nvSpPr>
            <p:cNvPr id="11279" name="Line 61"/>
            <p:cNvSpPr>
              <a:spLocks noChangeShapeType="1"/>
            </p:cNvSpPr>
            <p:nvPr/>
          </p:nvSpPr>
          <p:spPr bwMode="auto">
            <a:xfrm>
              <a:off x="1229" y="2568"/>
              <a:ext cx="227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1280" name="Line 62"/>
            <p:cNvSpPr>
              <a:spLocks noChangeShapeType="1"/>
            </p:cNvSpPr>
            <p:nvPr/>
          </p:nvSpPr>
          <p:spPr bwMode="auto">
            <a:xfrm flipH="1">
              <a:off x="2753" y="2577"/>
              <a:ext cx="227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1281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1353" y="2477"/>
              <a:ext cx="1512" cy="273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991012"/>
                </a:avLst>
              </a:prstTxWarp>
            </a:bodyPr>
            <a:lstStyle/>
            <a:p>
              <a:pPr algn="ctr"/>
              <a:r>
                <a:rPr lang="es-ES" sz="12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Goudy Old Style"/>
                  <a:ea typeface="Goudy Old Style"/>
                  <a:cs typeface="Goudy Old Style"/>
                </a:rPr>
                <a:t>INSTITUCIONES RESPONSABLES</a:t>
              </a:r>
            </a:p>
          </p:txBody>
        </p:sp>
        <p:sp>
          <p:nvSpPr>
            <p:cNvPr id="11282" name="Line 64"/>
            <p:cNvSpPr>
              <a:spLocks noChangeShapeType="1"/>
            </p:cNvSpPr>
            <p:nvPr/>
          </p:nvSpPr>
          <p:spPr bwMode="auto">
            <a:xfrm flipH="1">
              <a:off x="1456" y="3784"/>
              <a:ext cx="227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1283" name="Line 65"/>
            <p:cNvSpPr>
              <a:spLocks noChangeShapeType="1"/>
            </p:cNvSpPr>
            <p:nvPr/>
          </p:nvSpPr>
          <p:spPr bwMode="auto">
            <a:xfrm>
              <a:off x="2472" y="3793"/>
              <a:ext cx="227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1284" name="WordArt 66"/>
            <p:cNvSpPr>
              <a:spLocks noChangeArrowheads="1" noChangeShapeType="1" noTextEdit="1"/>
            </p:cNvSpPr>
            <p:nvPr/>
          </p:nvSpPr>
          <p:spPr bwMode="auto">
            <a:xfrm rot="5400000">
              <a:off x="2760" y="3136"/>
              <a:ext cx="508" cy="187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188164"/>
                </a:avLst>
              </a:prstTxWarp>
            </a:bodyPr>
            <a:lstStyle/>
            <a:p>
              <a:pPr algn="ctr"/>
              <a:r>
                <a:rPr lang="es-ES" sz="10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Goudy Old Style"/>
                  <a:ea typeface="Goudy Old Style"/>
                  <a:cs typeface="Goudy Old Style"/>
                </a:rPr>
                <a:t>AGENTES</a:t>
              </a:r>
            </a:p>
          </p:txBody>
        </p:sp>
        <p:sp>
          <p:nvSpPr>
            <p:cNvPr id="11285" name="WordArt 67"/>
            <p:cNvSpPr>
              <a:spLocks noChangeArrowheads="1" noChangeShapeType="1" noTextEdit="1"/>
            </p:cNvSpPr>
            <p:nvPr/>
          </p:nvSpPr>
          <p:spPr bwMode="auto">
            <a:xfrm rot="-5694994">
              <a:off x="945" y="3136"/>
              <a:ext cx="508" cy="187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188164"/>
                </a:avLst>
              </a:prstTxWarp>
            </a:bodyPr>
            <a:lstStyle/>
            <a:p>
              <a:pPr algn="ctr"/>
              <a:r>
                <a:rPr lang="es-ES" sz="10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Goudy Old Style"/>
                  <a:ea typeface="Goudy Old Style"/>
                  <a:cs typeface="Goudy Old Style"/>
                </a:rPr>
                <a:t>PUBLICO</a:t>
              </a:r>
            </a:p>
          </p:txBody>
        </p:sp>
        <p:sp>
          <p:nvSpPr>
            <p:cNvPr id="11286" name="WordArt 68"/>
            <p:cNvSpPr>
              <a:spLocks noChangeArrowheads="1" noChangeShapeType="1" noTextEdit="1"/>
            </p:cNvSpPr>
            <p:nvPr/>
          </p:nvSpPr>
          <p:spPr bwMode="auto">
            <a:xfrm rot="10800000">
              <a:off x="1855" y="3793"/>
              <a:ext cx="508" cy="187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188164"/>
                </a:avLst>
              </a:prstTxWarp>
            </a:bodyPr>
            <a:lstStyle/>
            <a:p>
              <a:pPr algn="ctr"/>
              <a:r>
                <a:rPr lang="es-ES" sz="10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Goudy Old Style"/>
                  <a:ea typeface="Goudy Old Style"/>
                  <a:cs typeface="Goudy Old Style"/>
                </a:rPr>
                <a:t>PRIVADO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1330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16013" y="2060575"/>
            <a:ext cx="7721600" cy="1143000"/>
          </a:xfrm>
          <a:solidFill>
            <a:srgbClr val="96BCFF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s-MX" sz="3600" dirty="0">
                <a:latin typeface="Times New Roman" charset="0"/>
              </a:rPr>
              <a:t>EXPERIENCIAS DE LA IPEG EN LAS POLÍTICAS PÚBLICAS</a:t>
            </a:r>
            <a:endParaRPr lang="es-ES" sz="36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179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3273" y="1166842"/>
            <a:ext cx="8428182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4</a:t>
            </a:r>
            <a:r>
              <a:rPr lang="es-ES" sz="2800" dirty="0"/>
              <a:t>. </a:t>
            </a:r>
            <a:r>
              <a:rPr lang="es-ES" sz="2800" dirty="0" err="1"/>
              <a:t>Implementación</a:t>
            </a:r>
            <a:endParaRPr lang="es-ES" sz="2800" dirty="0"/>
          </a:p>
          <a:p>
            <a:r>
              <a:rPr lang="es-ES" sz="2800" dirty="0"/>
              <a:t>Comprende las actividades desarrolladas hasta alcanzar los efectos buscados por la </a:t>
            </a:r>
            <a:r>
              <a:rPr lang="es-ES" sz="2800" dirty="0" err="1"/>
              <a:t>intervención</a:t>
            </a:r>
            <a:r>
              <a:rPr lang="es-ES" sz="2800" dirty="0"/>
              <a:t> </a:t>
            </a:r>
            <a:r>
              <a:rPr lang="es-ES" sz="2800" dirty="0" err="1"/>
              <a:t>públicas</a:t>
            </a:r>
            <a:endParaRPr lang="es-ES" sz="2800" dirty="0"/>
          </a:p>
          <a:p>
            <a:r>
              <a:rPr lang="es-ES" sz="2800" dirty="0"/>
              <a:t>Es un proceso de gran complejidad (muchos actores y decisiones) requiere monitoreo y </a:t>
            </a:r>
            <a:r>
              <a:rPr lang="es-ES" sz="2800" dirty="0" err="1"/>
              <a:t>coordinación</a:t>
            </a:r>
            <a:endParaRPr lang="es-ES" sz="2800" dirty="0"/>
          </a:p>
          <a:p>
            <a:r>
              <a:rPr lang="es-ES" sz="2800" dirty="0"/>
              <a:t>Generalmente se considera un proceso de arriba abajo (protagonismo decisores </a:t>
            </a:r>
            <a:r>
              <a:rPr lang="es-ES" sz="2800" dirty="0" err="1"/>
              <a:t>públicos</a:t>
            </a:r>
            <a:r>
              <a:rPr lang="es-ES" sz="2800" dirty="0"/>
              <a:t>)</a:t>
            </a:r>
          </a:p>
          <a:p>
            <a:r>
              <a:rPr lang="es-ES" sz="2800" dirty="0"/>
              <a:t>Modelo abajo a arriba pone </a:t>
            </a:r>
            <a:r>
              <a:rPr lang="es-ES" sz="2800" dirty="0" err="1"/>
              <a:t>énfasis</a:t>
            </a:r>
            <a:r>
              <a:rPr lang="es-ES" sz="2800" dirty="0"/>
              <a:t> en los flujos de </a:t>
            </a:r>
            <a:r>
              <a:rPr lang="es-ES" sz="2800" dirty="0" err="1"/>
              <a:t>información</a:t>
            </a:r>
            <a:r>
              <a:rPr lang="es-ES" sz="2800" dirty="0"/>
              <a:t> que permiten ajustar los procesos</a:t>
            </a:r>
          </a:p>
          <a:p>
            <a:r>
              <a:rPr lang="es-ES" sz="2800" dirty="0"/>
              <a:t>Problemas de </a:t>
            </a:r>
            <a:r>
              <a:rPr lang="es-ES" sz="2800" dirty="0" err="1"/>
              <a:t>implementación</a:t>
            </a:r>
            <a:endParaRPr lang="es-ES" sz="2800" dirty="0"/>
          </a:p>
          <a:p>
            <a:r>
              <a:rPr lang="es-ES" sz="2800" dirty="0"/>
              <a:t>- Problema de </a:t>
            </a:r>
            <a:r>
              <a:rPr lang="es-ES" sz="2800" dirty="0" err="1"/>
              <a:t>diseño</a:t>
            </a:r>
            <a:endParaRPr lang="es-ES" sz="2800" dirty="0"/>
          </a:p>
          <a:p>
            <a:r>
              <a:rPr lang="es-ES" sz="2800" dirty="0"/>
              <a:t>- Problemas no previstos - Cambios de contexto</a:t>
            </a:r>
          </a:p>
        </p:txBody>
      </p:sp>
    </p:spTree>
    <p:extLst>
      <p:ext uri="{BB962C8B-B14F-4D97-AF65-F5344CB8AC3E}">
        <p14:creationId xmlns:p14="http://schemas.microsoft.com/office/powerpoint/2010/main" val="2518649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6BCFF"/>
          </a:solidFill>
        </p:spPr>
        <p:txBody>
          <a:bodyPr/>
          <a:lstStyle/>
          <a:p>
            <a:r>
              <a:rPr lang="es-MX" dirty="0"/>
              <a:t>Condiciones y </a:t>
            </a:r>
            <a:r>
              <a:rPr lang="es-MX" dirty="0" smtClean="0"/>
              <a:t>requisitos (1) </a:t>
            </a:r>
            <a:endParaRPr lang="es-ES" dirty="0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1116013" y="1773238"/>
            <a:ext cx="67691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s-MX" sz="2400">
              <a:latin typeface="Tahoma" charset="0"/>
            </a:endParaRPr>
          </a:p>
          <a:p>
            <a:r>
              <a:rPr lang="es-MX" sz="2400">
                <a:latin typeface="Tahoma" charset="0"/>
              </a:rPr>
              <a:t>1. Voluntad Política de las autoridades y los agentes: construir consensos y dar legitimidad a las demandas y propuestas</a:t>
            </a:r>
          </a:p>
          <a:p>
            <a:r>
              <a:rPr lang="es-MX" sz="2400">
                <a:latin typeface="Tahoma" charset="0"/>
              </a:rPr>
              <a:t>2. Estadísticas desagregadas por sexo e indicadores de género: contabilizar las brechas de inequidades, medir impactos y resultados.</a:t>
            </a:r>
          </a:p>
          <a:p>
            <a:r>
              <a:rPr lang="es-MX" sz="2400">
                <a:latin typeface="Tahoma" charset="0"/>
              </a:rPr>
              <a:t>3. Conocimiento amplio de las relaciones de género: alianza estratégica con la academia y los actores sociales</a:t>
            </a:r>
          </a:p>
        </p:txBody>
      </p:sp>
    </p:spTree>
    <p:extLst>
      <p:ext uri="{BB962C8B-B14F-4D97-AF65-F5344CB8AC3E}">
        <p14:creationId xmlns:p14="http://schemas.microsoft.com/office/powerpoint/2010/main" val="193283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3237"/>
            <a:ext cx="7313613" cy="1232089"/>
          </a:xfrm>
          <a:solidFill>
            <a:srgbClr val="96BCFF"/>
          </a:solidFill>
        </p:spPr>
        <p:txBody>
          <a:bodyPr>
            <a:normAutofit fontScale="90000"/>
          </a:bodyPr>
          <a:lstStyle/>
          <a:p>
            <a:r>
              <a:rPr lang="es-MX" sz="4000" dirty="0"/>
              <a:t>Condiciones y requisitos para la transversalidad </a:t>
            </a:r>
            <a:r>
              <a:rPr lang="es-MX" sz="4000" dirty="0" smtClean="0"/>
              <a:t>(2)</a:t>
            </a:r>
            <a:endParaRPr lang="es-ES" sz="4000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989138"/>
            <a:ext cx="7643812" cy="4537075"/>
          </a:xfrm>
        </p:spPr>
        <p:txBody>
          <a:bodyPr/>
          <a:lstStyle/>
          <a:p>
            <a:pPr>
              <a:buFontTx/>
              <a:buNone/>
            </a:pPr>
            <a:endParaRPr lang="es-MX" sz="2400" dirty="0" smtClean="0"/>
          </a:p>
          <a:p>
            <a:pPr>
              <a:buFontTx/>
              <a:buNone/>
            </a:pPr>
            <a:r>
              <a:rPr lang="es-MX" sz="2400" dirty="0" smtClean="0"/>
              <a:t>4</a:t>
            </a:r>
            <a:r>
              <a:rPr lang="es-MX" sz="2400" dirty="0"/>
              <a:t>. </a:t>
            </a:r>
            <a:r>
              <a:rPr lang="es-MX" sz="2400" b="1" dirty="0"/>
              <a:t>Conocimiento de la administración y de los procesos de planeación: los actores que participan, los tiempos presupuestales, los mecanismos y criterios de evaluación y seguimiento</a:t>
            </a:r>
          </a:p>
          <a:p>
            <a:pPr>
              <a:buFontTx/>
              <a:buNone/>
            </a:pPr>
            <a:r>
              <a:rPr lang="es-MX" sz="2400" b="1" dirty="0" smtClean="0"/>
              <a:t>5</a:t>
            </a:r>
            <a:r>
              <a:rPr lang="es-MX" sz="2400" b="1" dirty="0"/>
              <a:t>. Recursos suficientes: presupuestos y personal capacitado</a:t>
            </a:r>
          </a:p>
          <a:p>
            <a:pPr>
              <a:buFontTx/>
              <a:buNone/>
            </a:pPr>
            <a:r>
              <a:rPr lang="es-MX" sz="2400" b="1" dirty="0" smtClean="0"/>
              <a:t>6</a:t>
            </a:r>
            <a:r>
              <a:rPr lang="es-MX" sz="2400" b="1" dirty="0"/>
              <a:t>. Participación </a:t>
            </a:r>
            <a:r>
              <a:rPr lang="es-MX" sz="2400" b="1" dirty="0" smtClean="0"/>
              <a:t>de las sociedad civil 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1352122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620000" cy="1176338"/>
          </a:xfrm>
          <a:solidFill>
            <a:srgbClr val="96BCFF"/>
          </a:solidFill>
          <a:ln/>
        </p:spPr>
        <p:txBody>
          <a:bodyPr/>
          <a:lstStyle/>
          <a:p>
            <a:r>
              <a:rPr lang="es-MX" sz="3600"/>
              <a:t>Condiciones técnicas</a:t>
            </a:r>
            <a:endParaRPr lang="es-ES" sz="3600" dirty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idx="1"/>
          </p:nvPr>
        </p:nvSpPr>
        <p:spPr>
          <a:xfrm>
            <a:off x="1476375" y="1700213"/>
            <a:ext cx="6911975" cy="4681537"/>
          </a:xfrm>
          <a:solidFill>
            <a:schemeClr val="bg1"/>
          </a:solidFill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s-ES" sz="2000" b="1" dirty="0">
                <a:solidFill>
                  <a:srgbClr val="000000"/>
                </a:solidFill>
                <a:latin typeface="Goudy Old Style"/>
                <a:ea typeface="Times New Roman" charset="0"/>
                <a:cs typeface="Goudy Old Style"/>
              </a:rPr>
              <a:t>	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s-ES" sz="2000" b="1" dirty="0">
                <a:solidFill>
                  <a:srgbClr val="000000"/>
                </a:solidFill>
                <a:latin typeface="Goudy Old Style"/>
                <a:ea typeface="Times New Roman" charset="0"/>
                <a:cs typeface="Goudy Old Style"/>
              </a:rPr>
              <a:t>	PRINCIPIOS: </a:t>
            </a:r>
            <a:r>
              <a:rPr lang="es-ES" sz="2000" dirty="0">
                <a:solidFill>
                  <a:srgbClr val="000000"/>
                </a:solidFill>
                <a:latin typeface="Goudy Old Style"/>
                <a:ea typeface="Times New Roman" charset="0"/>
                <a:cs typeface="Goudy Old Style"/>
              </a:rPr>
              <a:t>concepciones acerca del problema de la desigualdad de género y sus formas de tratamiento </a:t>
            </a:r>
            <a:r>
              <a:rPr lang="es-ES" sz="2000" i="1" dirty="0">
                <a:solidFill>
                  <a:srgbClr val="000000"/>
                </a:solidFill>
                <a:latin typeface="Goudy Old Style"/>
                <a:ea typeface="Times New Roman" charset="0"/>
                <a:cs typeface="Goudy Old Style"/>
              </a:rPr>
              <a:t> Igualdad de trato Diferencia, Acción positiva Género-diversidad Transformación de las relaciones de género (nuevos estándares)</a:t>
            </a:r>
            <a:r>
              <a:rPr lang="es-ES" sz="2000" dirty="0">
                <a:solidFill>
                  <a:srgbClr val="000000"/>
                </a:solidFill>
                <a:latin typeface="Goudy Old Style"/>
                <a:ea typeface="Times New Roman" charset="0"/>
                <a:cs typeface="Goudy Old Style"/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s-ES" sz="2000" b="1" dirty="0">
                <a:solidFill>
                  <a:srgbClr val="000000"/>
                </a:solidFill>
                <a:latin typeface="Goudy Old Style"/>
                <a:ea typeface="Times New Roman" charset="0"/>
                <a:cs typeface="Goudy Old Style"/>
              </a:rPr>
              <a:t>	SISTEMAS: </a:t>
            </a:r>
            <a:r>
              <a:rPr lang="es-ES" sz="2000" dirty="0">
                <a:solidFill>
                  <a:srgbClr val="000000"/>
                </a:solidFill>
                <a:latin typeface="Goudy Old Style"/>
                <a:ea typeface="Times New Roman" charset="0"/>
                <a:cs typeface="Goudy Old Style"/>
              </a:rPr>
              <a:t>procesos, formas y mecanismos de intervención, gestión y articulación, entre diversos actores e instituciones, que ponen en práctica los principios y que integran el entono institucional para que funcione</a:t>
            </a:r>
            <a:r>
              <a:rPr lang="es-ES" sz="2000" b="1" dirty="0">
                <a:solidFill>
                  <a:srgbClr val="000000"/>
                </a:solidFill>
                <a:latin typeface="Goudy Old Style"/>
                <a:ea typeface="Times New Roman" charset="0"/>
                <a:cs typeface="Goudy Old Style"/>
              </a:rPr>
              <a:t>.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s-ES" sz="2000" dirty="0">
                <a:solidFill>
                  <a:srgbClr val="000000"/>
                </a:solidFill>
                <a:latin typeface="Goudy Old Style"/>
                <a:ea typeface="Times New Roman" charset="0"/>
                <a:cs typeface="Goudy Old Style"/>
              </a:rPr>
              <a:t>	</a:t>
            </a:r>
            <a:r>
              <a:rPr lang="es-ES" sz="2000" b="1" dirty="0">
                <a:solidFill>
                  <a:srgbClr val="000000"/>
                </a:solidFill>
                <a:latin typeface="Goudy Old Style"/>
                <a:ea typeface="Times New Roman" charset="0"/>
                <a:cs typeface="Goudy Old Style"/>
              </a:rPr>
              <a:t>Estructuras: </a:t>
            </a:r>
            <a:r>
              <a:rPr lang="es-ES" sz="2000" dirty="0">
                <a:solidFill>
                  <a:srgbClr val="000000"/>
                </a:solidFill>
                <a:latin typeface="Goudy Old Style"/>
                <a:ea typeface="Times New Roman" charset="0"/>
                <a:cs typeface="Goudy Old Style"/>
              </a:rPr>
              <a:t>MIGs, Agencias, Equipos técnicos y de expertos(as), Puntos Focales, Comités interinstitucionales, Comités o grupos parlamentarios, OSCs.</a:t>
            </a:r>
            <a:r>
              <a:rPr lang="es-ES" sz="2000" dirty="0">
                <a:ea typeface="Times New Roman" charset="0"/>
                <a:cs typeface="Goudy Old Style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6500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620000" cy="960438"/>
          </a:xfrm>
          <a:solidFill>
            <a:srgbClr val="96BCFF"/>
          </a:solidFill>
          <a:ln/>
        </p:spPr>
        <p:txBody>
          <a:bodyPr/>
          <a:lstStyle/>
          <a:p>
            <a:r>
              <a:rPr lang="es-MX" sz="3600"/>
              <a:t>Condiciones técnicas </a:t>
            </a:r>
            <a:endParaRPr lang="es-ES" sz="3600" dirty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>
          <a:xfrm>
            <a:off x="1042988" y="1557338"/>
            <a:ext cx="7620000" cy="4824412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s-ES" sz="1600" b="1" dirty="0"/>
              <a:t>	</a:t>
            </a:r>
          </a:p>
          <a:p>
            <a:pPr>
              <a:lnSpc>
                <a:spcPct val="80000"/>
              </a:lnSpc>
              <a:buFont typeface="Wingdings" charset="0"/>
              <a:buChar char="§"/>
            </a:pPr>
            <a:r>
              <a:rPr lang="es-ES" sz="1600" b="1" dirty="0"/>
              <a:t>MARCOS DE TRABAJO</a:t>
            </a:r>
            <a:r>
              <a:rPr lang="es-ES" sz="1600" dirty="0"/>
              <a:t>: enfoques, paquetes de trabajo para hacer políticas de equidad y transversalidad. </a:t>
            </a:r>
            <a:r>
              <a:rPr lang="es-ES" sz="1600" i="1" dirty="0"/>
              <a:t> Enfoque de Marcos; Enfoque de Integración; Enfoque de Establecimiento de Agenda.</a:t>
            </a:r>
          </a:p>
          <a:p>
            <a:pPr>
              <a:lnSpc>
                <a:spcPct val="80000"/>
              </a:lnSpc>
              <a:buFont typeface="Wingdings" charset="0"/>
              <a:buChar char="§"/>
            </a:pPr>
            <a:r>
              <a:rPr lang="es-ES" sz="1600" b="1" dirty="0" smtClean="0"/>
              <a:t>TÉCNICAS </a:t>
            </a:r>
            <a:r>
              <a:rPr lang="es-ES" sz="1600" b="1" dirty="0"/>
              <a:t>E INSTRUMENTOS</a:t>
            </a:r>
            <a:r>
              <a:rPr lang="es-ES" sz="1600" dirty="0"/>
              <a:t>: herramientas para generar saber hacer y crear capacidades.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" sz="1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s-ES" sz="1400" dirty="0"/>
              <a:t>	</a:t>
            </a:r>
            <a:r>
              <a:rPr lang="es-ES" sz="2000" b="1" dirty="0"/>
              <a:t>Analíticos</a:t>
            </a:r>
            <a:r>
              <a:rPr lang="es-ES" sz="2000" dirty="0"/>
              <a:t>: datos desagregados por sexo, etnia, edad; encuestas, investigaciones, guías, manuales, modelos de evaluación e impacto, indicadores de monitoreo.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s-ES" sz="2000" dirty="0"/>
              <a:t>	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s-ES" sz="2000" dirty="0"/>
              <a:t>	</a:t>
            </a:r>
            <a:r>
              <a:rPr lang="es-ES" sz="2000" b="1" dirty="0"/>
              <a:t>De Formación</a:t>
            </a:r>
            <a:r>
              <a:rPr lang="es-ES" sz="2000" dirty="0"/>
              <a:t>: cursos de sensibilización, de gestión, monitoreo, evaluación, hechura de políticas, generación de indicadores, presupuestos, advocay, cabildeo, etc.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ES" sz="20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s-ES" sz="2000" b="1" dirty="0"/>
              <a:t>	De Consulta</a:t>
            </a:r>
            <a:r>
              <a:rPr lang="es-ES" sz="2000" dirty="0"/>
              <a:t>: grupos y redes de especialistas y expertos generadores de conocimiento para analizar la desigualdad de género, desarrollar técnicas e instrumentos; difundir conocimiento.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s-ES" sz="2000" dirty="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s-ES" sz="2000" dirty="0"/>
              <a:t>	</a:t>
            </a:r>
            <a:r>
              <a:rPr lang="es-ES" sz="2000" b="1" dirty="0"/>
              <a:t>De Participación</a:t>
            </a:r>
            <a:r>
              <a:rPr lang="es-ES" sz="2000" dirty="0"/>
              <a:t>:  mecanismos, guías,  disposiciones, leyes o normas para la participación de mujeres y hombres en los procedimientos de las políticas públicas</a:t>
            </a:r>
          </a:p>
        </p:txBody>
      </p:sp>
    </p:spTree>
    <p:extLst>
      <p:ext uri="{BB962C8B-B14F-4D97-AF65-F5344CB8AC3E}">
        <p14:creationId xmlns:p14="http://schemas.microsoft.com/office/powerpoint/2010/main" val="2664158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6BCFF"/>
          </a:solidFill>
        </p:spPr>
        <p:txBody>
          <a:bodyPr>
            <a:normAutofit fontScale="90000"/>
          </a:bodyPr>
          <a:lstStyle/>
          <a:p>
            <a:r>
              <a:rPr lang="es-MX" sz="4000" dirty="0"/>
              <a:t>Factores para la transversalidad en el Estado</a:t>
            </a:r>
            <a:endParaRPr lang="es-ES" sz="4000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Cómo y dónde se anclan los MIGs</a:t>
            </a:r>
          </a:p>
          <a:p>
            <a:r>
              <a:rPr lang="es-MX" dirty="0"/>
              <a:t>Qué tipo de organización se dan (promoción, normatividad, ejecución)</a:t>
            </a:r>
          </a:p>
          <a:p>
            <a:r>
              <a:rPr lang="es-MX" dirty="0"/>
              <a:t>El contexto de la acción gubernamental (tipo de régimen, legislación)</a:t>
            </a:r>
          </a:p>
          <a:p>
            <a:r>
              <a:rPr lang="es-MX" dirty="0"/>
              <a:t>Relación con </a:t>
            </a:r>
            <a:r>
              <a:rPr lang="es-MX" dirty="0" smtClean="0"/>
              <a:t>la APF</a:t>
            </a:r>
            <a:endParaRPr lang="es-MX" dirty="0"/>
          </a:p>
          <a:p>
            <a:r>
              <a:rPr lang="es-MX" dirty="0"/>
              <a:t>Influencia en la formulación e implementación de las </a:t>
            </a:r>
            <a:r>
              <a:rPr lang="es-MX" dirty="0" smtClean="0"/>
              <a:t>PPsND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3773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108052" y="5038344"/>
            <a:ext cx="6477000" cy="1174088"/>
          </a:xfrm>
        </p:spPr>
        <p:txBody>
          <a:bodyPr>
            <a:normAutofit/>
          </a:bodyPr>
          <a:lstStyle/>
          <a:p>
            <a:r>
              <a:rPr lang="es-ES" sz="2800" b="1" dirty="0" smtClean="0"/>
              <a:t>Dra. Teresa </a:t>
            </a:r>
            <a:r>
              <a:rPr lang="es-ES" sz="2800" b="1" dirty="0" err="1" smtClean="0"/>
              <a:t>Inch</a:t>
            </a:r>
            <a:r>
              <a:rPr lang="es-ES" sz="2800" b="1" dirty="0" err="1" smtClean="0"/>
              <a:t>áustegui</a:t>
            </a:r>
            <a:r>
              <a:rPr lang="es-ES" sz="2800" b="1" dirty="0" smtClean="0"/>
              <a:t> Romero</a:t>
            </a:r>
            <a:endParaRPr lang="es-ES" sz="28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1155700" y="1099811"/>
            <a:ext cx="744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Trabajar la transversalidad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348162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483225" cy="1143000"/>
          </a:xfrm>
          <a:solidFill>
            <a:srgbClr val="96BCFF"/>
          </a:solidFill>
        </p:spPr>
        <p:txBody>
          <a:bodyPr>
            <a:normAutofit fontScale="90000"/>
          </a:bodyPr>
          <a:lstStyle/>
          <a:p>
            <a:r>
              <a:rPr lang="es-MX" sz="3600"/>
              <a:t>Condiciones para el anclaje en cada dominio</a:t>
            </a:r>
            <a:r>
              <a:rPr lang="es-MX" sz="4000"/>
              <a:t>  </a:t>
            </a:r>
            <a:endParaRPr lang="es-ES" sz="4000" dirty="0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2268538" y="2205038"/>
            <a:ext cx="3673475" cy="3095625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924300" y="1628775"/>
            <a:ext cx="266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/>
              <a:t>Definición de la política </a:t>
            </a:r>
            <a:endParaRPr lang="es-ES" dirty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11863" y="5084763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/>
              <a:t>Estructura</a:t>
            </a:r>
            <a:endParaRPr lang="es-ES" dirty="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258888" y="5084763"/>
            <a:ext cx="1008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/>
              <a:t>Agentes </a:t>
            </a:r>
            <a:endParaRPr lang="es-ES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588125" y="1341438"/>
            <a:ext cx="23050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s-MX" sz="1200"/>
              <a:t>Cómo está incluido el género en el marco de las políticas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s-MX" sz="1200"/>
              <a:t>- Cómo se formula el problema y qué soluciones se eligen e instrumentan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s-MX" sz="1200"/>
              <a:t>- Cuál es su impacto en las relaciones de género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s-MX" sz="1200"/>
              <a:t>- Mandato institucional</a:t>
            </a:r>
            <a:endParaRPr lang="es-ES" sz="1200" dirty="0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940425" y="5516563"/>
            <a:ext cx="2879725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s-MX" sz="1200"/>
              <a:t>Organización del proceso: diseño, comunicación entre áreas, seguimiento, indicadores, evaluación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s-MX" sz="1200"/>
              <a:t> cultura organizacional: sexismo de la estructura, instrumentalismo, </a:t>
            </a:r>
            <a:endParaRPr lang="es-ES" sz="1200" dirty="0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79388" y="5373688"/>
            <a:ext cx="2952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s-MX" sz="1200"/>
              <a:t>Agentes del género: habilidades, capacidades, redes, mecanismos de consulta, de participación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s-MX" sz="1200"/>
              <a:t> Actores sociales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764642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0" y="595313"/>
            <a:ext cx="9144000" cy="0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 dirty="0"/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819738"/>
              </p:ext>
            </p:extLst>
          </p:nvPr>
        </p:nvGraphicFramePr>
        <p:xfrm>
          <a:off x="1042988" y="1647303"/>
          <a:ext cx="7777162" cy="4661422"/>
        </p:xfrm>
        <a:graphic>
          <a:graphicData uri="http://schemas.openxmlformats.org/drawingml/2006/table">
            <a:tbl>
              <a:tblPr/>
              <a:tblGrid>
                <a:gridCol w="7777162"/>
              </a:tblGrid>
              <a:tr h="4661422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AutoNum type="romanUcPeriod"/>
                        <a:tabLst>
                          <a:tab pos="1828800" algn="l"/>
                        </a:tabLst>
                      </a:pPr>
                      <a:endParaRPr kumimoji="0" lang="es-ES" sz="1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udy Old Style"/>
                        <a:ea typeface="Times New Roman" charset="0"/>
                        <a:cs typeface="Goudy Old Style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AutoNum type="romanUcPeriod"/>
                        <a:tabLst>
                          <a:tab pos="1828800" algn="l"/>
                        </a:tabLst>
                      </a:pPr>
                      <a:endParaRPr kumimoji="0" lang="es-E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oudy Old Style"/>
                        <a:ea typeface="Times New Roman" charset="0"/>
                        <a:cs typeface="Goudy Old Style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AutoNum type="romanUcPeriod"/>
                        <a:tabLst>
                          <a:tab pos="1828800" algn="l"/>
                        </a:tabLst>
                      </a:pPr>
                      <a:endParaRPr kumimoji="0" lang="es-E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ea typeface="Times New Roman" charset="0"/>
                        <a:cs typeface="Goudy Old Style"/>
                      </a:endParaRPr>
                    </a:p>
                    <a:p>
                      <a:pPr marL="914400" marR="0" lvl="1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charset="0"/>
                        <a:buChar char="§"/>
                        <a:tabLst>
                          <a:tab pos="1828800" algn="l"/>
                        </a:tabLst>
                      </a:pPr>
                      <a:r>
                        <a:rPr kumimoji="0" lang="es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udy Old Style"/>
                          <a:ea typeface="Times New Roman" charset="0"/>
                          <a:cs typeface="Goudy Old Style"/>
                        </a:rPr>
                        <a:t>Análisis del dominio de las políticas establecidas</a:t>
                      </a:r>
                    </a:p>
                    <a:p>
                      <a:pPr marL="914400" marR="0" lvl="1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charset="0"/>
                        <a:buChar char="§"/>
                        <a:tabLst>
                          <a:tab pos="1828800" algn="l"/>
                        </a:tabLst>
                      </a:pPr>
                      <a:endParaRPr kumimoji="0" lang="es-E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1371600" marR="0" lvl="2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charset="0"/>
                        <a:buChar char="ü"/>
                        <a:tabLst>
                          <a:tab pos="1828800" algn="l"/>
                        </a:tabLst>
                      </a:pPr>
                      <a:r>
                        <a:rPr kumimoji="0" lang="es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udy Old Style"/>
                          <a:ea typeface="ＭＳ Ｐゴシック" charset="0"/>
                          <a:cs typeface="Times New Roman" charset="0"/>
                        </a:rPr>
                        <a:t>El enfoque de género en la construcción del dominio de la política pública que se trate.</a:t>
                      </a:r>
                    </a:p>
                    <a:p>
                      <a:pPr marL="1371600" marR="0" lvl="2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charset="0"/>
                        <a:buChar char="ü"/>
                        <a:tabLst>
                          <a:tab pos="1828800" algn="l"/>
                        </a:tabLst>
                      </a:pPr>
                      <a:r>
                        <a:rPr kumimoji="0" lang="es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udy Old Style"/>
                          <a:ea typeface="ＭＳ Ｐゴシック" charset="0"/>
                          <a:cs typeface="Times New Roman" charset="0"/>
                        </a:rPr>
                        <a:t>Análisis de las relaciones </a:t>
                      </a: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udy Old Style"/>
                          <a:ea typeface="ＭＳ Ｐゴシック" charset="0"/>
                          <a:cs typeface="Times New Roman" charset="0"/>
                        </a:rPr>
                        <a:t>de la </a:t>
                      </a:r>
                      <a:r>
                        <a:rPr kumimoji="0" lang="es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udy Old Style"/>
                          <a:ea typeface="ＭＳ Ｐゴシック" charset="0"/>
                          <a:cs typeface="Times New Roman" charset="0"/>
                        </a:rPr>
                        <a:t>desigualdad </a:t>
                      </a: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udy Old Style"/>
                          <a:ea typeface="ＭＳ Ｐゴシック" charset="0"/>
                          <a:cs typeface="Times New Roman" charset="0"/>
                        </a:rPr>
                        <a:t>y las formas de la discriminaci</a:t>
                      </a: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udy Old Style"/>
                          <a:ea typeface="ＭＳ Ｐゴシック" charset="0"/>
                          <a:cs typeface="Times New Roman" charset="0"/>
                        </a:rPr>
                        <a:t>ón  </a:t>
                      </a: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udy Old Style"/>
                          <a:ea typeface="ＭＳ Ｐゴシック" charset="0"/>
                          <a:cs typeface="Times New Roman" charset="0"/>
                        </a:rPr>
                        <a:t>en </a:t>
                      </a:r>
                      <a:r>
                        <a:rPr kumimoji="0" lang="es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udy Old Style"/>
                          <a:ea typeface="ＭＳ Ｐゴシック" charset="0"/>
                          <a:cs typeface="Times New Roman" charset="0"/>
                        </a:rPr>
                        <a:t>el campo específico del que se trate: brechas de oportunidades, acceso a recursos, participación, etc. Indicadores cualitativos y cuantitativos específicos, dimensiones o manifestaciones de la inequidad en el dominio de la política de que se trate.</a:t>
                      </a:r>
                    </a:p>
                    <a:p>
                      <a:pPr marL="1371600" marR="0" lvl="2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charset="0"/>
                        <a:buChar char="ü"/>
                        <a:tabLst>
                          <a:tab pos="1828800" algn="l"/>
                        </a:tabLst>
                      </a:pPr>
                      <a:r>
                        <a:rPr kumimoji="0" lang="es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oudy Old Style"/>
                          <a:ea typeface="ＭＳ Ｐゴシック" charset="0"/>
                          <a:cs typeface="Times New Roman" charset="0"/>
                        </a:rPr>
                        <a:t>Objetivos de las acciones en favor de la equidad en el campo concreto de la política respectiva.</a:t>
                      </a:r>
                      <a:endParaRPr kumimoji="0" lang="es-E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590550" y="286967"/>
            <a:ext cx="8229600" cy="1143000"/>
          </a:xfrm>
          <a:prstGeom prst="rect">
            <a:avLst/>
          </a:prstGeom>
          <a:solidFill>
            <a:srgbClr val="96BCFF"/>
          </a:solidFill>
          <a:ln>
            <a:noFill/>
          </a:ln>
          <a:effectLst/>
        </p:spPr>
        <p:txBody>
          <a:bodyPr anchor="ctr"/>
          <a:lstStyle>
            <a:lvl1pPr marL="609600" indent="-609600"/>
            <a:lvl2pPr marL="609600" indent="-609600"/>
            <a:lvl3pPr marL="609600" indent="-609600"/>
            <a:lvl4pPr marL="609600" indent="-609600"/>
            <a:lvl5pPr marL="609600" indent="-609600"/>
            <a:lvl6pPr marL="1066800" indent="-609600"/>
            <a:lvl7pPr marL="1524000" indent="-609600"/>
            <a:lvl8pPr marL="1981200" indent="-609600"/>
            <a:lvl9pPr marL="2438400" indent="-609600"/>
          </a:lstStyle>
          <a:p>
            <a:pPr algn="ctr"/>
            <a:r>
              <a:rPr lang="es-E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Cómo se implementa la TG: el campo de la política (1)</a:t>
            </a:r>
            <a:endParaRPr lang="es-ES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3860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914400" y="127001"/>
            <a:ext cx="7848600" cy="1608137"/>
          </a:xfrm>
          <a:solidFill>
            <a:srgbClr val="96BCFF"/>
          </a:solidFill>
          <a:ln/>
        </p:spPr>
        <p:txBody>
          <a:bodyPr/>
          <a:lstStyle>
            <a:lvl1pPr marL="609600" indent="-609600"/>
            <a:lvl2pPr marL="609600" indent="-609600"/>
            <a:lvl3pPr marL="609600" indent="-609600"/>
            <a:lvl4pPr marL="609600" indent="-609600"/>
            <a:lvl5pPr marL="609600" indent="-609600"/>
            <a:lvl6pPr marL="1066800" indent="-609600"/>
            <a:lvl7pPr marL="1524000" indent="-609600"/>
            <a:lvl8pPr marL="1981200" indent="-609600"/>
            <a:lvl9pPr marL="2438400" indent="-609600"/>
          </a:lstStyle>
          <a:p>
            <a:r>
              <a:rPr lang="es-ES" sz="4000" dirty="0" smtClean="0"/>
              <a:t>Cómo se implementa </a:t>
            </a:r>
            <a:r>
              <a:rPr lang="es-ES" sz="4000" dirty="0"/>
              <a:t>la </a:t>
            </a:r>
            <a:r>
              <a:rPr lang="es-ES" sz="4000" dirty="0" smtClean="0"/>
              <a:t>TG: los procesos y estructuras (2)</a:t>
            </a:r>
            <a:endParaRPr lang="es-ES" sz="4000" dirty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76438"/>
            <a:ext cx="7313613" cy="405606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charset="0"/>
              <a:buChar char="§"/>
            </a:pPr>
            <a:endParaRPr lang="es-ES" sz="2800" u="sng" dirty="0"/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charset="0"/>
              <a:buChar char="§"/>
            </a:pPr>
            <a:r>
              <a:rPr lang="es-ES" sz="2800" dirty="0"/>
              <a:t>Sobre las rutinas profesionales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charset="0"/>
              <a:buNone/>
            </a:pPr>
            <a:endParaRPr lang="es-ES" sz="2800" dirty="0"/>
          </a:p>
          <a:p>
            <a:pPr marL="1371600" lvl="2" indent="-457200">
              <a:lnSpc>
                <a:spcPct val="90000"/>
              </a:lnSpc>
              <a:buClr>
                <a:schemeClr val="tx1"/>
              </a:buClr>
              <a:buFont typeface="Wingdings" charset="0"/>
              <a:buChar char="ü"/>
            </a:pPr>
            <a:r>
              <a:rPr lang="es-ES" sz="2000" dirty="0"/>
              <a:t>Identificación del ciclo de la política/ programa  en la organización o institución respectiva, los niveles de la jerarquía organizacional que intervienen en los procedimientos operativos de las decisiones (elaboración de políticas, la operación, evaluación y redacción de informes).</a:t>
            </a:r>
          </a:p>
          <a:p>
            <a:pPr marL="1371600" lvl="2" indent="-457200">
              <a:lnSpc>
                <a:spcPct val="90000"/>
              </a:lnSpc>
              <a:buClr>
                <a:schemeClr val="tx1"/>
              </a:buClr>
              <a:buFont typeface="Wingdings" charset="0"/>
              <a:buChar char="ü"/>
            </a:pPr>
            <a:r>
              <a:rPr lang="es-ES" sz="2000" dirty="0"/>
              <a:t>Determinar los puntos de entrada posibles o convenientes para integrar la equidad y la perspectiva de género en el ciclo de la operación de la política. </a:t>
            </a:r>
          </a:p>
        </p:txBody>
      </p:sp>
    </p:spTree>
    <p:extLst>
      <p:ext uri="{BB962C8B-B14F-4D97-AF65-F5344CB8AC3E}">
        <p14:creationId xmlns:p14="http://schemas.microsoft.com/office/powerpoint/2010/main" val="1806592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3"/>
          <p:cNvSpPr txBox="1">
            <a:spLocks noGrp="1" noChangeArrowheads="1"/>
          </p:cNvSpPr>
          <p:nvPr>
            <p:ph type="title"/>
          </p:nvPr>
        </p:nvSpPr>
        <p:spPr>
          <a:solidFill>
            <a:srgbClr val="96BCFF"/>
          </a:solidFill>
          <a:ln/>
        </p:spPr>
        <p:txBody>
          <a:bodyPr/>
          <a:lstStyle>
            <a:lvl1pPr marL="609600" indent="-609600"/>
            <a:lvl2pPr marL="609600" indent="-609600"/>
            <a:lvl3pPr marL="609600" indent="-609600"/>
            <a:lvl4pPr marL="609600" indent="-609600"/>
            <a:lvl5pPr marL="609600" indent="-609600"/>
            <a:lvl6pPr marL="1066800" indent="-609600"/>
            <a:lvl7pPr marL="1524000" indent="-609600"/>
            <a:lvl8pPr marL="1981200" indent="-609600"/>
            <a:lvl9pPr marL="2438400" indent="-609600"/>
          </a:lstStyle>
          <a:p>
            <a:r>
              <a:rPr lang="es-ES" sz="3200" dirty="0" smtClean="0"/>
              <a:t>Cómo se implementa </a:t>
            </a:r>
            <a:r>
              <a:rPr lang="es-ES" sz="3200" dirty="0"/>
              <a:t>la </a:t>
            </a:r>
            <a:r>
              <a:rPr lang="es-ES" sz="3200" dirty="0" smtClean="0"/>
              <a:t>IPEG:  la dimensión de los agentes/actores (3)</a:t>
            </a:r>
            <a:endParaRPr lang="es-ES" sz="3200" dirty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idx="1"/>
          </p:nvPr>
        </p:nvSpPr>
        <p:spPr>
          <a:xfrm>
            <a:off x="971550" y="1844675"/>
            <a:ext cx="7620000" cy="4475163"/>
          </a:xfrm>
          <a:solidFill>
            <a:schemeClr val="bg1"/>
          </a:solidFill>
        </p:spPr>
        <p:txBody>
          <a:bodyPr/>
          <a:lstStyle/>
          <a:p>
            <a:pPr lvl="2">
              <a:lnSpc>
                <a:spcPct val="80000"/>
              </a:lnSpc>
              <a:buFont typeface="Wingdings" charset="0"/>
              <a:buChar char="ü"/>
            </a:pPr>
            <a:endParaRPr lang="es-ES" sz="1800" dirty="0"/>
          </a:p>
          <a:p>
            <a:pPr lvl="1">
              <a:lnSpc>
                <a:spcPct val="80000"/>
              </a:lnSpc>
              <a:buFont typeface="Wingdings" charset="0"/>
              <a:buChar char="§"/>
            </a:pPr>
            <a:r>
              <a:rPr lang="es-ES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La formación de personal</a:t>
            </a:r>
          </a:p>
          <a:p>
            <a:pPr lvl="2">
              <a:lnSpc>
                <a:spcPct val="80000"/>
              </a:lnSpc>
              <a:buFont typeface="Wingdings" charset="0"/>
              <a:buChar char="ü"/>
            </a:pPr>
            <a:r>
              <a:rPr lang="es-ES" sz="2000" dirty="0"/>
              <a:t>Examinar cuáles son las necesidades de formación del personal</a:t>
            </a:r>
          </a:p>
          <a:p>
            <a:pPr lvl="2">
              <a:lnSpc>
                <a:spcPct val="80000"/>
              </a:lnSpc>
              <a:buFont typeface="Wingdings" charset="0"/>
              <a:buChar char="ü"/>
            </a:pPr>
            <a:r>
              <a:rPr lang="es-ES" sz="2000" dirty="0"/>
              <a:t>Determinar cuáles deben ser los medios de sensibilización a utilizar entre los grupos profesionales.</a:t>
            </a:r>
          </a:p>
          <a:p>
            <a:pPr lvl="2">
              <a:lnSpc>
                <a:spcPct val="80000"/>
              </a:lnSpc>
              <a:buFont typeface="Wingdings" charset="0"/>
              <a:buChar char="ü"/>
            </a:pPr>
            <a:r>
              <a:rPr lang="es-ES" sz="2000" dirty="0"/>
              <a:t>Conocer cuáles son las formaciones disponibles.</a:t>
            </a:r>
          </a:p>
          <a:p>
            <a:pPr lvl="2">
              <a:lnSpc>
                <a:spcPct val="80000"/>
              </a:lnSpc>
            </a:pPr>
            <a:endParaRPr lang="es-ES" sz="2000" u="sng" dirty="0"/>
          </a:p>
          <a:p>
            <a:pPr lvl="1">
              <a:lnSpc>
                <a:spcPct val="80000"/>
              </a:lnSpc>
              <a:buFont typeface="Wingdings" charset="0"/>
              <a:buChar char="§"/>
            </a:pPr>
            <a:r>
              <a:rPr lang="es-ES" sz="1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La colaboración externa</a:t>
            </a:r>
            <a:r>
              <a:rPr lang="es-ES" sz="1800" b="1" dirty="0"/>
              <a:t>.</a:t>
            </a:r>
            <a:r>
              <a:rPr lang="es-ES" sz="1800" dirty="0"/>
              <a:t> </a:t>
            </a:r>
          </a:p>
          <a:p>
            <a:pPr lvl="3">
              <a:lnSpc>
                <a:spcPct val="80000"/>
              </a:lnSpc>
              <a:buFont typeface="Wingdings" charset="0"/>
              <a:buChar char="ü"/>
            </a:pPr>
            <a:r>
              <a:rPr lang="es-ES" dirty="0"/>
              <a:t>Integrar nuevas colaboraciones sobre el proceso de consulta habitual de los servicios prestados</a:t>
            </a:r>
          </a:p>
          <a:p>
            <a:pPr lvl="3">
              <a:lnSpc>
                <a:spcPct val="80000"/>
              </a:lnSpc>
              <a:buFont typeface="Wingdings" charset="0"/>
              <a:buChar char="ü"/>
            </a:pPr>
            <a:r>
              <a:rPr lang="es-ES" dirty="0"/>
              <a:t>Integrar consultas acerca de nuevos procesos específicos en torno de las cuestiones de equidad</a:t>
            </a:r>
            <a:r>
              <a:rPr lang="es-ES" sz="1800" dirty="0"/>
              <a:t>.</a:t>
            </a:r>
          </a:p>
          <a:p>
            <a:pPr>
              <a:lnSpc>
                <a:spcPct val="70000"/>
              </a:lnSpc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777715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ext Box 3"/>
          <p:cNvSpPr txBox="1">
            <a:spLocks noGrp="1" noChangeArrowheads="1"/>
          </p:cNvSpPr>
          <p:nvPr>
            <p:ph type="title"/>
          </p:nvPr>
        </p:nvSpPr>
        <p:spPr>
          <a:solidFill>
            <a:srgbClr val="96BCFF"/>
          </a:solidFill>
          <a:ln/>
        </p:spPr>
        <p:txBody>
          <a:bodyPr/>
          <a:lstStyle>
            <a:lvl1pPr marL="609600" indent="-609600"/>
            <a:lvl2pPr marL="609600" indent="-609600"/>
            <a:lvl3pPr marL="609600" indent="-609600"/>
            <a:lvl4pPr marL="609600" indent="-609600"/>
            <a:lvl5pPr marL="609600" indent="-609600"/>
            <a:lvl6pPr marL="1066800" indent="-609600"/>
            <a:lvl7pPr marL="1524000" indent="-609600"/>
            <a:lvl8pPr marL="1981200" indent="-609600"/>
            <a:lvl9pPr marL="2438400" indent="-609600"/>
          </a:lstStyle>
          <a:p>
            <a:r>
              <a:rPr lang="es-ES" sz="3200" dirty="0" smtClean="0"/>
              <a:t>Cómo se implementa la TG: Dimensión de la institución </a:t>
            </a:r>
            <a:endParaRPr lang="es-ES" sz="3200" dirty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idx="1"/>
          </p:nvPr>
        </p:nvSpPr>
        <p:spPr>
          <a:xfrm>
            <a:off x="1042988" y="1916113"/>
            <a:ext cx="7620000" cy="4114800"/>
          </a:xfrm>
          <a:solidFill>
            <a:schemeClr val="bg1"/>
          </a:solidFill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charset="0"/>
              <a:buChar char="§"/>
            </a:pPr>
            <a:r>
              <a:rPr lang="es-ES" sz="2400" dirty="0"/>
              <a:t>Disposiciones Institucionales</a:t>
            </a:r>
            <a:r>
              <a:rPr lang="es-ES" sz="2400" u="sng" dirty="0"/>
              <a:t> </a:t>
            </a:r>
          </a:p>
          <a:p>
            <a:pPr marL="609600" indent="-609600">
              <a:lnSpc>
                <a:spcPct val="80000"/>
              </a:lnSpc>
              <a:buFont typeface="Wingdings" charset="0"/>
              <a:buChar char="§"/>
            </a:pPr>
            <a:endParaRPr lang="es-ES" sz="2400" dirty="0"/>
          </a:p>
          <a:p>
            <a:pPr marL="1371600" lvl="2" indent="-457200">
              <a:lnSpc>
                <a:spcPct val="80000"/>
              </a:lnSpc>
              <a:buFont typeface="Wingdings" charset="0"/>
              <a:buChar char="ü"/>
            </a:pPr>
            <a:r>
              <a:rPr lang="es-ES" sz="2000" dirty="0"/>
              <a:t>El cambio planificado implica tanto a la institución que los opera como a los servicios que presta o las acciones que ejecuta dicha institución. </a:t>
            </a:r>
          </a:p>
          <a:p>
            <a:pPr marL="1371600" lvl="2" indent="-457200">
              <a:lnSpc>
                <a:spcPct val="80000"/>
              </a:lnSpc>
              <a:buFont typeface="Wingdings" charset="0"/>
              <a:buChar char="ü"/>
            </a:pPr>
            <a:r>
              <a:rPr lang="es-ES" sz="2000" dirty="0"/>
              <a:t>Identificación de las resistencias y oportunidades que se ofrecen a </a:t>
            </a:r>
            <a:r>
              <a:rPr lang="es-ES" sz="2000" dirty="0" smtClean="0"/>
              <a:t>alipego.</a:t>
            </a:r>
            <a:endParaRPr lang="es-ES" sz="2000" dirty="0"/>
          </a:p>
          <a:p>
            <a:pPr marL="1371600" lvl="2" indent="-457200">
              <a:lnSpc>
                <a:spcPct val="80000"/>
              </a:lnSpc>
              <a:buFont typeface="Wingdings" charset="0"/>
              <a:buChar char="ü"/>
            </a:pPr>
            <a:r>
              <a:rPr lang="es-ES" sz="2000" dirty="0"/>
              <a:t>Tomar en cuenta la participación de la jerarquía de puestos en la operación de las disposiciones. </a:t>
            </a:r>
          </a:p>
          <a:p>
            <a:pPr marL="1371600" lvl="2" indent="-457200">
              <a:lnSpc>
                <a:spcPct val="80000"/>
              </a:lnSpc>
              <a:buFont typeface="Wingdings" charset="0"/>
              <a:buChar char="ü"/>
            </a:pPr>
            <a:r>
              <a:rPr lang="es-ES" sz="2000" dirty="0"/>
              <a:t>Los diferentes niveles de coordinación (centralizada y descentralizada).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424728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31658" y="2413338"/>
            <a:ext cx="73441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Las </a:t>
            </a:r>
            <a:r>
              <a:rPr lang="es-ES" sz="2800" dirty="0" err="1"/>
              <a:t>políticas</a:t>
            </a:r>
            <a:r>
              <a:rPr lang="es-ES" sz="2800" dirty="0"/>
              <a:t> </a:t>
            </a:r>
            <a:r>
              <a:rPr lang="es-ES" sz="2800" dirty="0" err="1"/>
              <a:t>públicas</a:t>
            </a:r>
            <a:r>
              <a:rPr lang="es-ES" sz="2800" dirty="0"/>
              <a:t> pueden definirse como un curso de </a:t>
            </a:r>
            <a:r>
              <a:rPr lang="es-ES" sz="2800" dirty="0" err="1"/>
              <a:t>acción</a:t>
            </a:r>
            <a:r>
              <a:rPr lang="es-ES" sz="2800" dirty="0"/>
              <a:t> y flujo de </a:t>
            </a:r>
            <a:r>
              <a:rPr lang="es-ES" sz="2800" dirty="0" err="1"/>
              <a:t>información</a:t>
            </a:r>
            <a:r>
              <a:rPr lang="es-ES" sz="2800" dirty="0"/>
              <a:t> relacionado con un objetivo </a:t>
            </a:r>
            <a:r>
              <a:rPr lang="es-ES" sz="2800" dirty="0" err="1"/>
              <a:t>público</a:t>
            </a:r>
            <a:r>
              <a:rPr lang="es-ES" sz="2800" dirty="0"/>
              <a:t>, definido en forma </a:t>
            </a:r>
            <a:r>
              <a:rPr lang="es-ES" sz="2800" dirty="0" err="1"/>
              <a:t>democrática</a:t>
            </a:r>
            <a:r>
              <a:rPr lang="es-ES" sz="2800" dirty="0"/>
              <a:t>, las que son desarrollados por el sector </a:t>
            </a:r>
            <a:r>
              <a:rPr lang="es-ES" sz="2800" dirty="0" err="1"/>
              <a:t>público</a:t>
            </a:r>
            <a:r>
              <a:rPr lang="es-ES" sz="2800" dirty="0"/>
              <a:t>, y frecuentemente con la </a:t>
            </a:r>
            <a:r>
              <a:rPr lang="es-ES" sz="2800" dirty="0" err="1"/>
              <a:t>participación</a:t>
            </a:r>
            <a:r>
              <a:rPr lang="es-ES" sz="2800" dirty="0"/>
              <a:t> del sector privado (</a:t>
            </a:r>
            <a:r>
              <a:rPr lang="es-ES" sz="2800" dirty="0" err="1"/>
              <a:t>Lahera</a:t>
            </a:r>
            <a:r>
              <a:rPr lang="es-ES" sz="2800" dirty="0"/>
              <a:t> E., 2008)</a:t>
            </a:r>
          </a:p>
        </p:txBody>
      </p:sp>
    </p:spTree>
    <p:extLst>
      <p:ext uri="{BB962C8B-B14F-4D97-AF65-F5344CB8AC3E}">
        <p14:creationId xmlns:p14="http://schemas.microsoft.com/office/powerpoint/2010/main" val="3182324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15637" y="1050928"/>
            <a:ext cx="831272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￼￼</a:t>
            </a:r>
            <a:r>
              <a:rPr lang="es-ES" sz="4000" dirty="0"/>
              <a:t>Etapas del proceso de </a:t>
            </a:r>
            <a:r>
              <a:rPr lang="es-ES" sz="4000" dirty="0" err="1"/>
              <a:t>políticas</a:t>
            </a:r>
            <a:r>
              <a:rPr lang="es-ES" sz="4000" dirty="0"/>
              <a:t> </a:t>
            </a:r>
            <a:r>
              <a:rPr lang="es-ES" sz="4000" dirty="0" err="1"/>
              <a:t>públicas</a:t>
            </a:r>
            <a:endParaRPr lang="es-ES" sz="4000" dirty="0"/>
          </a:p>
          <a:p>
            <a:r>
              <a:rPr lang="es-ES" sz="4000" dirty="0"/>
              <a:t>• Agenda </a:t>
            </a:r>
            <a:r>
              <a:rPr lang="es-ES" sz="4000" dirty="0" err="1"/>
              <a:t>Política</a:t>
            </a:r>
            <a:endParaRPr lang="es-ES" sz="4000" dirty="0"/>
          </a:p>
          <a:p>
            <a:r>
              <a:rPr lang="es-ES" sz="4000" dirty="0"/>
              <a:t>• </a:t>
            </a:r>
            <a:r>
              <a:rPr lang="es-ES" sz="4000" dirty="0" err="1"/>
              <a:t>Formulación</a:t>
            </a:r>
            <a:r>
              <a:rPr lang="es-ES" sz="4000" dirty="0"/>
              <a:t> de </a:t>
            </a:r>
            <a:r>
              <a:rPr lang="es-ES" sz="4000" dirty="0" err="1"/>
              <a:t>política</a:t>
            </a:r>
            <a:endParaRPr lang="es-ES" sz="4000" dirty="0"/>
          </a:p>
          <a:p>
            <a:r>
              <a:rPr lang="es-ES" sz="4000" dirty="0"/>
              <a:t>• Proceso de </a:t>
            </a:r>
            <a:r>
              <a:rPr lang="es-ES" sz="4000" dirty="0" err="1"/>
              <a:t>decisión</a:t>
            </a:r>
            <a:endParaRPr lang="es-ES" sz="4000" dirty="0"/>
          </a:p>
          <a:p>
            <a:r>
              <a:rPr lang="es-ES" sz="4000" dirty="0"/>
              <a:t>• </a:t>
            </a:r>
            <a:r>
              <a:rPr lang="es-ES" sz="4000" dirty="0" err="1"/>
              <a:t>Implementación</a:t>
            </a:r>
            <a:endParaRPr lang="es-ES" sz="4000" dirty="0"/>
          </a:p>
          <a:p>
            <a:r>
              <a:rPr lang="es-ES" sz="4000" dirty="0"/>
              <a:t>• </a:t>
            </a:r>
            <a:r>
              <a:rPr lang="es-ES" sz="4000" dirty="0" err="1"/>
              <a:t>Evaluacio</a:t>
            </a:r>
            <a:r>
              <a:rPr lang="es-ES" sz="4000" dirty="0"/>
              <a:t>́</a:t>
            </a:r>
          </a:p>
        </p:txBody>
      </p:sp>
    </p:spTree>
    <p:extLst>
      <p:ext uri="{BB962C8B-B14F-4D97-AF65-F5344CB8AC3E}">
        <p14:creationId xmlns:p14="http://schemas.microsoft.com/office/powerpoint/2010/main" val="3184778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1818" y="0"/>
            <a:ext cx="828963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￼</a:t>
            </a:r>
            <a:r>
              <a:rPr lang="es-ES" dirty="0" smtClean="0"/>
              <a:t>￼</a:t>
            </a:r>
          </a:p>
          <a:p>
            <a:r>
              <a:rPr lang="es-ES" sz="2400" dirty="0" err="1" smtClean="0"/>
              <a:t>Formulación</a:t>
            </a:r>
            <a:r>
              <a:rPr lang="es-ES" sz="2400" dirty="0" smtClean="0"/>
              <a:t> </a:t>
            </a:r>
            <a:r>
              <a:rPr lang="es-ES" sz="2400" dirty="0"/>
              <a:t>de </a:t>
            </a:r>
            <a:r>
              <a:rPr lang="es-ES" sz="2400" dirty="0" err="1"/>
              <a:t>política</a:t>
            </a:r>
            <a:r>
              <a:rPr lang="es-ES" sz="2400" dirty="0"/>
              <a:t>/proceso de </a:t>
            </a:r>
            <a:r>
              <a:rPr lang="es-ES" sz="2400" dirty="0" err="1" smtClean="0"/>
              <a:t>decisión</a:t>
            </a:r>
            <a:endParaRPr lang="es-ES" sz="2400" dirty="0" smtClean="0"/>
          </a:p>
          <a:p>
            <a:endParaRPr lang="es-ES" sz="2400" dirty="0"/>
          </a:p>
          <a:p>
            <a:pPr marL="342900" indent="-342900" algn="just">
              <a:buFont typeface="Arial"/>
              <a:buChar char="•"/>
            </a:pPr>
            <a:r>
              <a:rPr lang="es-ES" sz="2000" dirty="0" err="1" smtClean="0"/>
              <a:t>Identificaciòn</a:t>
            </a:r>
            <a:r>
              <a:rPr lang="es-ES" sz="2000" dirty="0" smtClean="0"/>
              <a:t> </a:t>
            </a:r>
            <a:r>
              <a:rPr lang="es-ES" sz="2000" dirty="0"/>
              <a:t>de problema, </a:t>
            </a:r>
            <a:r>
              <a:rPr lang="es-ES" sz="2000" dirty="0" err="1"/>
              <a:t>definición</a:t>
            </a:r>
            <a:r>
              <a:rPr lang="es-ES" sz="2000" dirty="0"/>
              <a:t> de objetivos y metas relevantes </a:t>
            </a:r>
          </a:p>
          <a:p>
            <a:pPr marL="285750" indent="-285750" algn="just">
              <a:buFont typeface="Arial"/>
              <a:buChar char="•"/>
            </a:pPr>
            <a:r>
              <a:rPr lang="es-ES" sz="2000" dirty="0" err="1" smtClean="0"/>
              <a:t>Búsqueda</a:t>
            </a:r>
            <a:r>
              <a:rPr lang="es-ES" sz="2000" dirty="0" smtClean="0"/>
              <a:t> </a:t>
            </a:r>
            <a:r>
              <a:rPr lang="es-ES" sz="2000" dirty="0"/>
              <a:t>de alternativas: examinar todas las soluciones alternativas para el logro de metas y analizar todas las </a:t>
            </a:r>
            <a:r>
              <a:rPr lang="es-ES" sz="2000" dirty="0" err="1"/>
              <a:t>consequencias</a:t>
            </a:r>
            <a:r>
              <a:rPr lang="es-ES" sz="2000" dirty="0"/>
              <a:t> posibles para cada alternativa de </a:t>
            </a:r>
            <a:r>
              <a:rPr lang="es-ES" sz="2000" dirty="0" err="1"/>
              <a:t>polìtica</a:t>
            </a:r>
            <a:r>
              <a:rPr lang="es-ES" sz="2000" dirty="0"/>
              <a:t> con su probabilidad de ocurrencia </a:t>
            </a:r>
          </a:p>
          <a:p>
            <a:pPr marL="285750" indent="-285750" algn="just">
              <a:buFont typeface="Arial"/>
              <a:buChar char="•"/>
            </a:pPr>
            <a:r>
              <a:rPr lang="es-ES" sz="2000" dirty="0" smtClean="0"/>
              <a:t>Comparar </a:t>
            </a:r>
            <a:r>
              <a:rPr lang="es-ES" sz="2000" dirty="0"/>
              <a:t>alternativas con objetivos y metas previamente definidas y elegir </a:t>
            </a:r>
            <a:r>
              <a:rPr lang="es-ES" sz="2000" dirty="0" err="1"/>
              <a:t>solución</a:t>
            </a:r>
            <a:r>
              <a:rPr lang="es-ES" sz="2000" dirty="0"/>
              <a:t> cuyos resultados proporcionan mayor alcance de objetivos, mayores beneficios con costos iguales o menores costos con beneficios iguales</a:t>
            </a:r>
            <a:br>
              <a:rPr lang="es-ES" sz="2000" dirty="0"/>
            </a:br>
            <a:r>
              <a:rPr lang="es-ES" sz="2000" dirty="0" err="1"/>
              <a:t>Definición</a:t>
            </a:r>
            <a:r>
              <a:rPr lang="es-ES" sz="2000" dirty="0"/>
              <a:t>, </a:t>
            </a:r>
            <a:r>
              <a:rPr lang="es-ES" sz="2000" dirty="0" err="1"/>
              <a:t>evaluación</a:t>
            </a:r>
            <a:r>
              <a:rPr lang="es-ES" sz="2000" dirty="0"/>
              <a:t> (ex ante), </a:t>
            </a:r>
            <a:r>
              <a:rPr lang="es-ES" sz="2000" dirty="0" err="1"/>
              <a:t>aprobación</a:t>
            </a:r>
            <a:r>
              <a:rPr lang="es-ES" sz="2000" dirty="0"/>
              <a:t> o rechazo de opciones de </a:t>
            </a:r>
            <a:r>
              <a:rPr lang="es-ES" sz="2000" dirty="0" err="1"/>
              <a:t>política</a:t>
            </a:r>
            <a:r>
              <a:rPr lang="es-ES" sz="2000" dirty="0"/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s-ES" sz="2000" dirty="0" smtClean="0"/>
              <a:t>Un </a:t>
            </a:r>
            <a:r>
              <a:rPr lang="es-ES" sz="2000" dirty="0"/>
              <a:t>proceso de </a:t>
            </a:r>
            <a:r>
              <a:rPr lang="es-ES" sz="2000" dirty="0" err="1"/>
              <a:t>articulación</a:t>
            </a:r>
            <a:r>
              <a:rPr lang="es-ES" sz="2000" dirty="0"/>
              <a:t> </a:t>
            </a:r>
            <a:r>
              <a:rPr lang="es-ES" sz="2000" dirty="0" err="1"/>
              <a:t>técnico-política</a:t>
            </a:r>
            <a:r>
              <a:rPr lang="es-ES" sz="2000" dirty="0"/>
              <a:t> (lo deseable y lo posible) de </a:t>
            </a:r>
            <a:r>
              <a:rPr lang="es-ES" sz="2000" dirty="0" err="1"/>
              <a:t>carácter</a:t>
            </a:r>
            <a:r>
              <a:rPr lang="es-ES" sz="2000" dirty="0"/>
              <a:t> competitivo; etapa de </a:t>
            </a:r>
            <a:r>
              <a:rPr lang="es-ES" sz="2000" dirty="0" err="1"/>
              <a:t>discusión</a:t>
            </a:r>
            <a:r>
              <a:rPr lang="es-ES" sz="2000" dirty="0"/>
              <a:t> e </a:t>
            </a:r>
            <a:r>
              <a:rPr lang="es-ES" sz="2000" dirty="0" err="1"/>
              <a:t>interacción</a:t>
            </a:r>
            <a:r>
              <a:rPr lang="es-ES" sz="2000" dirty="0"/>
              <a:t> con actores relevantes </a:t>
            </a:r>
          </a:p>
          <a:p>
            <a:pPr marL="285750" indent="-285750" algn="just">
              <a:buFont typeface="Arial"/>
              <a:buChar char="•"/>
            </a:pPr>
            <a:r>
              <a:rPr lang="es-ES" sz="2000" dirty="0" err="1" smtClean="0"/>
              <a:t>Selección</a:t>
            </a:r>
            <a:r>
              <a:rPr lang="es-ES" sz="2000" dirty="0" smtClean="0"/>
              <a:t> </a:t>
            </a:r>
            <a:r>
              <a:rPr lang="es-ES" sz="2000" dirty="0"/>
              <a:t>de una </a:t>
            </a:r>
            <a:r>
              <a:rPr lang="es-ES" sz="2000" dirty="0" err="1"/>
              <a:t>solución</a:t>
            </a:r>
            <a:r>
              <a:rPr lang="es-ES" sz="2000" dirty="0"/>
              <a:t> al problema: </a:t>
            </a:r>
            <a:r>
              <a:rPr lang="es-ES" sz="2000" dirty="0" err="1"/>
              <a:t>diseño</a:t>
            </a:r>
            <a:r>
              <a:rPr lang="es-ES" sz="2000" dirty="0"/>
              <a:t> de la </a:t>
            </a:r>
            <a:r>
              <a:rPr lang="es-ES" sz="2000" dirty="0" err="1"/>
              <a:t>política</a:t>
            </a:r>
            <a:r>
              <a:rPr lang="es-ES" sz="2000" dirty="0"/>
              <a:t> </a:t>
            </a:r>
            <a:r>
              <a:rPr lang="es-ES" sz="2000" dirty="0" err="1"/>
              <a:t>pública</a:t>
            </a:r>
            <a:r>
              <a:rPr lang="es-ES" sz="2000" dirty="0"/>
              <a:t> </a:t>
            </a:r>
            <a:r>
              <a:rPr lang="es-ES" sz="2000" dirty="0" err="1"/>
              <a:t>Asignación</a:t>
            </a:r>
            <a:r>
              <a:rPr lang="es-ES" sz="2000" dirty="0"/>
              <a:t> de recursos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9275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3237"/>
            <a:ext cx="7313613" cy="1202701"/>
          </a:xfrm>
          <a:solidFill>
            <a:srgbClr val="96BCFF"/>
          </a:solidFill>
        </p:spPr>
        <p:txBody>
          <a:bodyPr>
            <a:normAutofit fontScale="90000"/>
          </a:bodyPr>
          <a:lstStyle/>
          <a:p>
            <a:r>
              <a:rPr lang="es-MX" sz="4000" dirty="0" smtClean="0"/>
              <a:t>Políticas transversales</a:t>
            </a:r>
            <a:br>
              <a:rPr lang="es-MX" sz="4000" dirty="0" smtClean="0"/>
            </a:br>
            <a:r>
              <a:rPr lang="es-MX" sz="4000" dirty="0" smtClean="0"/>
              <a:t> </a:t>
            </a:r>
            <a:r>
              <a:rPr lang="es-MX" sz="4000" dirty="0"/>
              <a:t>(</a:t>
            </a:r>
            <a:r>
              <a:rPr lang="es-ES" sz="4000" i="1" dirty="0"/>
              <a:t>cross-cutting policy 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0819"/>
            <a:ext cx="8229600" cy="41148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s-ES" sz="2400" dirty="0"/>
              <a:t>Políticas que traslapan o sobreponen las fronteras organizacionales sectorizadas, profesionales, público, social y privado, </a:t>
            </a:r>
          </a:p>
          <a:p>
            <a:pPr>
              <a:lnSpc>
                <a:spcPct val="80000"/>
              </a:lnSpc>
            </a:pPr>
            <a:endParaRPr lang="es-ES" sz="2400" dirty="0"/>
          </a:p>
          <a:p>
            <a:pPr>
              <a:lnSpc>
                <a:spcPct val="80000"/>
              </a:lnSpc>
            </a:pPr>
            <a:r>
              <a:rPr lang="es-ES" sz="2400" dirty="0"/>
              <a:t>Requieren planeación concertada y coordinada entre agencias y actores y por proyectos  entre agencias diversas, que comparten objetivos, metas, prioridades</a:t>
            </a:r>
          </a:p>
          <a:p>
            <a:pPr>
              <a:lnSpc>
                <a:spcPct val="80000"/>
              </a:lnSpc>
            </a:pPr>
            <a:endParaRPr lang="es-ES" sz="2400" dirty="0"/>
          </a:p>
          <a:p>
            <a:pPr>
              <a:lnSpc>
                <a:spcPct val="80000"/>
              </a:lnSpc>
            </a:pPr>
            <a:r>
              <a:rPr lang="es-ES" sz="2400" dirty="0" smtClean="0"/>
              <a:t>Generar </a:t>
            </a:r>
            <a:r>
              <a:rPr lang="es-ES" sz="2400" dirty="0"/>
              <a:t>sinergias y optimalidadades y permiten responder con flexibilidad y mayor eficacia en la respuesta a las diversas demandas  </a:t>
            </a:r>
          </a:p>
        </p:txBody>
      </p:sp>
    </p:spTree>
    <p:extLst>
      <p:ext uri="{BB962C8B-B14F-4D97-AF65-F5344CB8AC3E}">
        <p14:creationId xmlns:p14="http://schemas.microsoft.com/office/powerpoint/2010/main" val="254216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264072"/>
            <a:ext cx="7313613" cy="1057229"/>
          </a:xfrm>
          <a:solidFill>
            <a:srgbClr val="96BCFF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s-MX" sz="4000" b="1" dirty="0"/>
              <a:t>Distinción de conceptos y términos </a:t>
            </a:r>
            <a:endParaRPr lang="es-ES" sz="4000" b="1" dirty="0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323850" y="1484313"/>
            <a:ext cx="19446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/>
              <a:t>Transversalidad </a:t>
            </a:r>
            <a:endParaRPr lang="es-ES" dirty="0"/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>
            <a:off x="1187450" y="19891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250825" y="2492375"/>
            <a:ext cx="2881313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dirty="0"/>
              <a:t>I. </a:t>
            </a:r>
            <a:r>
              <a:rPr lang="es-MX" dirty="0" smtClean="0"/>
              <a:t>Metodo de gesti</a:t>
            </a:r>
            <a:r>
              <a:rPr lang="es-MX" dirty="0" smtClean="0"/>
              <a:t>ón</a:t>
            </a:r>
            <a:r>
              <a:rPr lang="es-MX" dirty="0" smtClean="0"/>
              <a:t> </a:t>
            </a:r>
            <a:endParaRPr lang="es-MX" dirty="0"/>
          </a:p>
          <a:p>
            <a:pPr eaLnBrk="1" hangingPunct="1">
              <a:spcBef>
                <a:spcPct val="50000"/>
              </a:spcBef>
              <a:buFont typeface="Wingdings" charset="0"/>
              <a:buChar char="§"/>
            </a:pPr>
            <a:r>
              <a:rPr lang="es-MX" sz="1600" dirty="0"/>
              <a:t> Aplicar recursos de distintas esferas de facultades a un mismo propósito o programa.</a:t>
            </a:r>
          </a:p>
          <a:p>
            <a:pPr eaLnBrk="1" hangingPunct="1">
              <a:spcBef>
                <a:spcPct val="50000"/>
              </a:spcBef>
              <a:buFont typeface="Wingdings" charset="0"/>
              <a:buChar char="§"/>
            </a:pPr>
            <a:r>
              <a:rPr lang="es-ES" sz="1600" dirty="0"/>
              <a:t>Políticas que traslapan o sobreponen las fronteras organizacionales sectorizadas, profesionales, público, social y privado,</a:t>
            </a:r>
            <a:endParaRPr lang="es-MX" sz="1600" dirty="0"/>
          </a:p>
          <a:p>
            <a:pPr eaLnBrk="1" hangingPunct="1">
              <a:spcBef>
                <a:spcPct val="50000"/>
              </a:spcBef>
              <a:buFontTx/>
              <a:buChar char="-"/>
            </a:pPr>
            <a:endParaRPr lang="es-ES" sz="1600" dirty="0"/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79388" y="5300663"/>
            <a:ext cx="28797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/>
              <a:t>II. Agregar nuevo valor a la cadena de “producción” de un servicio</a:t>
            </a:r>
            <a:endParaRPr lang="es-ES" dirty="0"/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3276600" y="1484313"/>
            <a:ext cx="2590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dirty="0" smtClean="0"/>
              <a:t>Incorporar al campo de la pol</a:t>
            </a:r>
            <a:r>
              <a:rPr lang="es-MX" dirty="0" smtClean="0"/>
              <a:t>ítica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4104" name="Line 11"/>
          <p:cNvSpPr>
            <a:spLocks noChangeShapeType="1"/>
          </p:cNvSpPr>
          <p:nvPr/>
        </p:nvSpPr>
        <p:spPr bwMode="auto">
          <a:xfrm>
            <a:off x="4572000" y="1916113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4105" name="Text Box 12"/>
          <p:cNvSpPr txBox="1">
            <a:spLocks noChangeArrowheads="1"/>
          </p:cNvSpPr>
          <p:nvPr/>
        </p:nvSpPr>
        <p:spPr bwMode="auto">
          <a:xfrm>
            <a:off x="3203575" y="2565400"/>
            <a:ext cx="3097213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romanUcPeriod"/>
            </a:pPr>
            <a:r>
              <a:rPr lang="es-MX" sz="1600" dirty="0" smtClean="0"/>
              <a:t>Incorporar una valor ( lG; ND; IC </a:t>
            </a:r>
            <a:r>
              <a:rPr lang="es-MX" sz="1600" dirty="0"/>
              <a:t>a la corriente principal de una política</a:t>
            </a:r>
            <a:r>
              <a:rPr lang="es-MX" dirty="0"/>
              <a:t> </a:t>
            </a:r>
          </a:p>
          <a:p>
            <a:pPr eaLnBrk="1" hangingPunct="1">
              <a:spcBef>
                <a:spcPct val="50000"/>
              </a:spcBef>
              <a:buFontTx/>
              <a:buAutoNum type="romanUcPeriod"/>
            </a:pPr>
            <a:r>
              <a:rPr lang="es-MX" sz="1600" dirty="0"/>
              <a:t>P</a:t>
            </a:r>
            <a:r>
              <a:rPr lang="es-MX" sz="1600" dirty="0" smtClean="0"/>
              <a:t>roceso </a:t>
            </a:r>
            <a:r>
              <a:rPr lang="es-MX" sz="1600" dirty="0"/>
              <a:t>activo de cambio o transformaciones en las concepciones de una política o problema público</a:t>
            </a:r>
            <a:endParaRPr lang="es-ES" sz="1600" dirty="0"/>
          </a:p>
        </p:txBody>
      </p:sp>
      <p:sp>
        <p:nvSpPr>
          <p:cNvPr id="4106" name="Text Box 13"/>
          <p:cNvSpPr txBox="1">
            <a:spLocks noChangeArrowheads="1"/>
          </p:cNvSpPr>
          <p:nvPr/>
        </p:nvSpPr>
        <p:spPr bwMode="auto">
          <a:xfrm>
            <a:off x="6300788" y="1484313"/>
            <a:ext cx="2519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dirty="0"/>
          </a:p>
        </p:txBody>
      </p:sp>
      <p:sp>
        <p:nvSpPr>
          <p:cNvPr id="4107" name="Text Box 14"/>
          <p:cNvSpPr txBox="1">
            <a:spLocks noChangeArrowheads="1"/>
          </p:cNvSpPr>
          <p:nvPr/>
        </p:nvSpPr>
        <p:spPr bwMode="auto">
          <a:xfrm>
            <a:off x="6227763" y="1484313"/>
            <a:ext cx="26654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dirty="0" smtClean="0"/>
              <a:t>Institucionalizaci</a:t>
            </a:r>
            <a:r>
              <a:rPr lang="es-MX" dirty="0" smtClean="0"/>
              <a:t>ón</a:t>
            </a:r>
            <a:endParaRPr lang="es-ES" dirty="0"/>
          </a:p>
        </p:txBody>
      </p:sp>
      <p:sp>
        <p:nvSpPr>
          <p:cNvPr id="4108" name="Line 15"/>
          <p:cNvSpPr>
            <a:spLocks noChangeShapeType="1"/>
          </p:cNvSpPr>
          <p:nvPr/>
        </p:nvSpPr>
        <p:spPr bwMode="auto">
          <a:xfrm>
            <a:off x="7451725" y="19161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4109" name="Text Box 18"/>
          <p:cNvSpPr txBox="1">
            <a:spLocks noChangeArrowheads="1"/>
          </p:cNvSpPr>
          <p:nvPr/>
        </p:nvSpPr>
        <p:spPr bwMode="auto">
          <a:xfrm>
            <a:off x="6300788" y="1916113"/>
            <a:ext cx="2519362" cy="452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s-MX" sz="1600" dirty="0"/>
              <a:t>Proceso social  de incorporar valores en las rutinas y normas que conforman las instituciones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s-MX" sz="1600" dirty="0" smtClean="0"/>
              <a:t>Generar consenso y capacidadades 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s-MX" sz="1600" dirty="0" smtClean="0"/>
              <a:t>Ligado </a:t>
            </a:r>
            <a:r>
              <a:rPr lang="es-MX" sz="1600" dirty="0"/>
              <a:t>a la legitimidad y la deliberación pública de los valores en cuestión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s-MX" sz="1600" dirty="0"/>
              <a:t>  </a:t>
            </a:r>
            <a:r>
              <a:rPr lang="es-MX" sz="1600" dirty="0" smtClean="0"/>
              <a:t>Valores  </a:t>
            </a:r>
            <a:r>
              <a:rPr lang="es-MX" sz="1600" dirty="0"/>
              <a:t>como “</a:t>
            </a:r>
            <a:r>
              <a:rPr lang="es-MX" sz="1600" dirty="0" smtClean="0"/>
              <a:t>instituyentes” </a:t>
            </a:r>
            <a:r>
              <a:rPr lang="es-MX" sz="1600" dirty="0"/>
              <a:t>de las instituciones </a:t>
            </a:r>
          </a:p>
          <a:p>
            <a:pPr eaLnBrk="1" hangingPunct="1">
              <a:spcBef>
                <a:spcPct val="50000"/>
              </a:spcBef>
            </a:pPr>
            <a:r>
              <a:rPr lang="es-MX" sz="1600" dirty="0" smtClean="0"/>
              <a:t>Ancalr un proceso de cambio insitucional/organizacion</a:t>
            </a:r>
            <a:r>
              <a:rPr lang="es-MX" sz="1600" dirty="0" smtClean="0"/>
              <a:t>”</a:t>
            </a:r>
            <a:r>
              <a:rPr lang="es-MX" sz="1600" dirty="0"/>
              <a:t>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228202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6BCFF"/>
          </a:solidFill>
        </p:spPr>
        <p:txBody>
          <a:bodyPr/>
          <a:lstStyle/>
          <a:p>
            <a:r>
              <a:rPr lang="es-MX"/>
              <a:t>Transversalidad</a:t>
            </a:r>
            <a:endParaRPr lang="es-E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86655"/>
            <a:ext cx="7772400" cy="4114800"/>
          </a:xfrm>
        </p:spPr>
        <p:txBody>
          <a:bodyPr/>
          <a:lstStyle/>
          <a:p>
            <a:r>
              <a:rPr lang="es-ES" sz="2800" dirty="0"/>
              <a:t>Permite adoptar visiones, ópticas de trabajo o agregar nuevos objetivos al tratamiento de políticas, problemas, segmentos de población, sin eliminar las dimensiones ya incorporadas a través de la estructura vertical básica </a:t>
            </a:r>
          </a:p>
          <a:p>
            <a:r>
              <a:rPr lang="es-ES" sz="2800" dirty="0"/>
              <a:t>Requiere de nuevas respuestas organizativas </a:t>
            </a:r>
          </a:p>
          <a:p>
            <a:r>
              <a:rPr lang="es-ES" sz="2800" dirty="0"/>
              <a:t>Implica al conjunto, o a partes significativas de la organización </a:t>
            </a:r>
          </a:p>
          <a:p>
            <a:pPr marL="0" indent="0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008384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6BCFF"/>
          </a:solidFill>
        </p:spPr>
        <p:txBody>
          <a:bodyPr/>
          <a:lstStyle/>
          <a:p>
            <a:r>
              <a:rPr lang="es-MX" dirty="0"/>
              <a:t>Integración </a:t>
            </a:r>
            <a:r>
              <a:rPr lang="es-MX" dirty="0" smtClean="0"/>
              <a:t>Transversal</a:t>
            </a:r>
            <a:endParaRPr lang="es-E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s-MX" sz="2400"/>
              <a:t>Los proyectos se integran: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s-MX" sz="2400"/>
          </a:p>
          <a:p>
            <a:pPr lvl="1">
              <a:lnSpc>
                <a:spcPct val="80000"/>
              </a:lnSpc>
            </a:pPr>
            <a:r>
              <a:rPr lang="es-MX" sz="2400"/>
              <a:t>El contexto de la estructura vertical (en cuanto acciones concretas)</a:t>
            </a:r>
          </a:p>
          <a:p>
            <a:pPr lvl="1">
              <a:lnSpc>
                <a:spcPct val="80000"/>
              </a:lnSpc>
            </a:pPr>
            <a:r>
              <a:rPr lang="es-MX" sz="2400"/>
              <a:t>En el contexto de los proyectos, en cuanto a sus objetivos y metas.</a:t>
            </a:r>
          </a:p>
          <a:p>
            <a:pPr lvl="1">
              <a:lnSpc>
                <a:spcPct val="80000"/>
              </a:lnSpc>
            </a:pPr>
            <a:r>
              <a:rPr lang="es-MX" sz="2400"/>
              <a:t>En el contexto de la transversalidad de los principios de gobierno (en cuanto a la forma como son realizados)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s-MX" sz="2400"/>
          </a:p>
          <a:p>
            <a:pPr>
              <a:lnSpc>
                <a:spcPct val="80000"/>
              </a:lnSpc>
            </a:pPr>
            <a:r>
              <a:rPr lang="es-MX" sz="2400"/>
              <a:t>Los proyectos se evalúan en un mismo tablero de control</a:t>
            </a:r>
            <a:endParaRPr lang="es-ES" sz="2400" dirty="0"/>
          </a:p>
          <a:p>
            <a:pPr>
              <a:lnSpc>
                <a:spcPct val="80000"/>
              </a:lnSpc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27918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65868"/>
            <a:ext cx="7313613" cy="1207938"/>
          </a:xfrm>
          <a:solidFill>
            <a:srgbClr val="96BCFF"/>
          </a:solidFill>
        </p:spPr>
        <p:txBody>
          <a:bodyPr>
            <a:normAutofit/>
          </a:bodyPr>
          <a:lstStyle/>
          <a:p>
            <a:pPr eaLnBrk="1" hangingPunct="1"/>
            <a:r>
              <a:rPr lang="es-ES_tradnl" sz="4000" dirty="0" smtClean="0">
                <a:latin typeface="Tahoma" charset="0"/>
              </a:rPr>
              <a:t>Transversalidad</a:t>
            </a:r>
            <a:endParaRPr lang="es-ES" sz="4000" dirty="0">
              <a:latin typeface="Tahoma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s-ES_tradnl" dirty="0">
                <a:latin typeface="Tahoma" charset="0"/>
              </a:rPr>
              <a:t> </a:t>
            </a:r>
          </a:p>
          <a:p>
            <a:pPr eaLnBrk="1" hangingPunct="1">
              <a:buFont typeface="Wingdings" charset="0"/>
              <a:buNone/>
            </a:pPr>
            <a:r>
              <a:rPr lang="es-ES_tradnl" dirty="0">
                <a:latin typeface="Tahoma" charset="0"/>
              </a:rPr>
              <a:t>“ La reorganización, mejora, desarrollo y evaluación de los procesos de decisión, en todas las áreas políticas y de trabajo de una organización, con el objetivo de </a:t>
            </a:r>
            <a:r>
              <a:rPr lang="es-ES_tradnl" dirty="0" smtClean="0">
                <a:latin typeface="Tahoma" charset="0"/>
              </a:rPr>
              <a:t>incorporar un nuevo valor  los </a:t>
            </a:r>
            <a:r>
              <a:rPr lang="es-ES_tradnl" dirty="0">
                <a:latin typeface="Tahoma" charset="0"/>
              </a:rPr>
              <a:t>procesos de </a:t>
            </a:r>
            <a:r>
              <a:rPr lang="es-ES_tradnl" dirty="0" smtClean="0">
                <a:latin typeface="Tahoma" charset="0"/>
              </a:rPr>
              <a:t>decisión</a:t>
            </a:r>
            <a:endParaRPr lang="es-ES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269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6BCFF"/>
          </a:solidFill>
        </p:spPr>
        <p:txBody>
          <a:bodyPr/>
          <a:lstStyle/>
          <a:p>
            <a:pPr algn="r" eaLnBrk="1" hangingPunct="1">
              <a:defRPr/>
            </a:pPr>
            <a:r>
              <a:rPr lang="es-MX" dirty="0" smtClean="0">
                <a:ea typeface="+mj-ea"/>
              </a:rPr>
              <a:t>Que permite la transversalidad</a:t>
            </a:r>
            <a:endParaRPr lang="es-ES" dirty="0" smtClean="0">
              <a:ea typeface="+mj-ea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35137"/>
            <a:ext cx="7313613" cy="437623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MX" sz="2600" b="1" dirty="0"/>
              <a:t>Aplicar recursos de distintas esferas de facultades a un mismo propósito o programa.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s-MX" sz="2600" b="1" dirty="0"/>
          </a:p>
          <a:p>
            <a:pPr eaLnBrk="1" hangingPunct="1">
              <a:lnSpc>
                <a:spcPct val="90000"/>
              </a:lnSpc>
            </a:pPr>
            <a:r>
              <a:rPr lang="es-MX" sz="2600" b="1" dirty="0"/>
              <a:t>La mayor experiencia en torno al género, pero existen otros temas en que se utiliza (sustentabilidad,  diversidad o multiculturalidad)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s-MX" sz="2600" b="1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s-MX" sz="2600" b="1" dirty="0"/>
              <a:t>Su mayor ventaja es que permite modernizar la gestión, creando sinergias, que facilitan la modernización gradual del conjunto de la administración.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s-MX" sz="2400" dirty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endParaRPr lang="es-E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789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6048"/>
            <a:ext cx="7313613" cy="1571854"/>
          </a:xfrm>
          <a:solidFill>
            <a:srgbClr val="6DC1F4"/>
          </a:solidFill>
        </p:spPr>
        <p:txBody>
          <a:bodyPr/>
          <a:lstStyle/>
          <a:p>
            <a:pPr eaLnBrk="1" hangingPunct="1"/>
            <a:r>
              <a:rPr lang="es-MX" b="1" dirty="0"/>
              <a:t>Qué permite hacer la Transversalidad</a:t>
            </a:r>
            <a:endParaRPr lang="es-ES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276475"/>
            <a:ext cx="7772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s-ES" sz="2800" b="1" dirty="0"/>
              <a:t>Permite adoptar visiones, ópticas de trabajo o agregar nuevos objetivos al tratamiento de políticas, problemas, segmentos de población, sin eliminar las dimensiones ya incorporadas a través de la estructura vertical básica </a:t>
            </a:r>
          </a:p>
          <a:p>
            <a:pPr eaLnBrk="1" hangingPunct="1"/>
            <a:r>
              <a:rPr lang="es-ES" sz="2800" b="1" dirty="0"/>
              <a:t>Requiere de nuevas respuestas organizativas </a:t>
            </a:r>
          </a:p>
          <a:p>
            <a:pPr eaLnBrk="1" hangingPunct="1"/>
            <a:r>
              <a:rPr lang="es-ES" sz="2800" b="1" dirty="0"/>
              <a:t>Implica al conjunto, o a partes significativas de la organización </a:t>
            </a:r>
          </a:p>
          <a:p>
            <a:pPr marL="0" indent="0" eaLnBrk="1" hangingPunct="1">
              <a:buNone/>
            </a:pPr>
            <a:endParaRPr lang="es-ES" sz="28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13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intero">
  <a:themeElements>
    <a:clrScheme name="Tintero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Tintero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inter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Tintero.thmx</Template>
  <TotalTime>63</TotalTime>
  <Words>1587</Words>
  <Application>Microsoft Macintosh PowerPoint</Application>
  <PresentationFormat>Presentación en pantalla (4:3)</PresentationFormat>
  <Paragraphs>197</Paragraphs>
  <Slides>27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Tintero</vt:lpstr>
      <vt:lpstr>Presentación de PowerPoint</vt:lpstr>
      <vt:lpstr> </vt:lpstr>
      <vt:lpstr>Políticas transversales  (cross-cutting policy )</vt:lpstr>
      <vt:lpstr>Distinción de conceptos y términos </vt:lpstr>
      <vt:lpstr>Transversalidad</vt:lpstr>
      <vt:lpstr>Integración Transversal</vt:lpstr>
      <vt:lpstr>Transversalidad</vt:lpstr>
      <vt:lpstr>Que permite la transversalidad</vt:lpstr>
      <vt:lpstr>Qué permite hacer la Transversalidad</vt:lpstr>
      <vt:lpstr>Modelo de gestión</vt:lpstr>
      <vt:lpstr>Modelo de gestión</vt:lpstr>
      <vt:lpstr>INTEGRACION DE CONGLOMERADOS Y PROGRAMAS DE POLITICA</vt:lpstr>
      <vt:lpstr>EXPERIENCIAS DE LA IPEG EN LAS POLÍTICAS PÚBLICAS</vt:lpstr>
      <vt:lpstr>Presentación de PowerPoint</vt:lpstr>
      <vt:lpstr>Condiciones y requisitos (1) </vt:lpstr>
      <vt:lpstr>Condiciones y requisitos para la transversalidad (2)</vt:lpstr>
      <vt:lpstr>Condiciones técnicas</vt:lpstr>
      <vt:lpstr>Condiciones técnicas </vt:lpstr>
      <vt:lpstr>Factores para la transversalidad en el Estado</vt:lpstr>
      <vt:lpstr>Condiciones para el anclaje en cada dominio  </vt:lpstr>
      <vt:lpstr>Presentación de PowerPoint</vt:lpstr>
      <vt:lpstr>Cómo se implementa la TG: los procesos y estructuras (2)</vt:lpstr>
      <vt:lpstr>Cómo se implementa la IPEG:  la dimensión de los agentes/actores (3)</vt:lpstr>
      <vt:lpstr>Cómo se implementa la TG: Dimensión de la institución </vt:lpstr>
      <vt:lpstr>Presentación de PowerPoint</vt:lpstr>
      <vt:lpstr>Presentación de PowerPoint</vt:lpstr>
      <vt:lpstr>Presentación de PowerPoint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TERESA DEL CARMEN  INCHAUSTEGUI ROMERO </dc:creator>
  <cp:lastModifiedBy>TERESA DEL CARMEN  INCHAUSTEGUI ROMERO </cp:lastModifiedBy>
  <cp:revision>2</cp:revision>
  <dcterms:created xsi:type="dcterms:W3CDTF">2014-09-30T19:26:23Z</dcterms:created>
  <dcterms:modified xsi:type="dcterms:W3CDTF">2014-09-30T20:29:55Z</dcterms:modified>
</cp:coreProperties>
</file>